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7" r:id="rId12"/>
    <p:sldId id="268" r:id="rId13"/>
    <p:sldId id="269" r:id="rId14"/>
    <p:sldId id="270" r:id="rId15"/>
    <p:sldId id="279" r:id="rId16"/>
    <p:sldId id="281" r:id="rId17"/>
    <p:sldId id="280" r:id="rId18"/>
    <p:sldId id="284" r:id="rId19"/>
    <p:sldId id="285" r:id="rId20"/>
    <p:sldId id="286" r:id="rId21"/>
    <p:sldId id="282" r:id="rId22"/>
    <p:sldId id="283" r:id="rId23"/>
    <p:sldId id="287" r:id="rId24"/>
    <p:sldId id="289" r:id="rId25"/>
    <p:sldId id="290" r:id="rId26"/>
    <p:sldId id="291" r:id="rId27"/>
    <p:sldId id="292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6" autoAdjust="0"/>
    <p:restoredTop sz="94660"/>
  </p:normalViewPr>
  <p:slideViewPr>
    <p:cSldViewPr>
      <p:cViewPr varScale="1">
        <p:scale>
          <a:sx n="89" d="100"/>
          <a:sy n="89" d="100"/>
        </p:scale>
        <p:origin x="-102" y="-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B364E0-0114-4538-A1BC-F080741FE8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E8E47FD-12F0-4A29-8D7B-A94CF161BFE4}" type="datetimeFigureOut">
              <a:rPr lang="en-US" smtClean="0"/>
              <a:t>2/7/2022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43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Základné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typy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údajov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7030A0"/>
                </a:solidFill>
              </a:rPr>
              <a:t>int</a:t>
            </a:r>
            <a:r>
              <a:rPr lang="en-US" sz="2800" dirty="0" smtClean="0"/>
              <a:t> – </a:t>
            </a:r>
            <a:r>
              <a:rPr lang="en-US" sz="2800" dirty="0" err="1" smtClean="0"/>
              <a:t>cel</a:t>
            </a:r>
            <a:r>
              <a:rPr lang="sk-SK" sz="2800" dirty="0" smtClean="0"/>
              <a:t>é číslá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(1)</a:t>
            </a:r>
          </a:p>
          <a:p>
            <a:r>
              <a:rPr lang="sk-SK" sz="2800" dirty="0" smtClean="0">
                <a:solidFill>
                  <a:srgbClr val="7030A0"/>
                </a:solidFill>
              </a:rPr>
              <a:t>float</a:t>
            </a:r>
            <a:r>
              <a:rPr lang="sk-SK" sz="2800" dirty="0" smtClean="0"/>
              <a:t> – </a:t>
            </a:r>
            <a:r>
              <a:rPr lang="en-US" sz="2800" dirty="0" err="1" smtClean="0"/>
              <a:t>desatin</a:t>
            </a:r>
            <a:r>
              <a:rPr lang="sk-SK" sz="2800" dirty="0" smtClean="0"/>
              <a:t>é číslá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(0.5)</a:t>
            </a:r>
          </a:p>
          <a:p>
            <a:r>
              <a:rPr lang="sk-SK" sz="2800" dirty="0" smtClean="0">
                <a:solidFill>
                  <a:srgbClr val="7030A0"/>
                </a:solidFill>
              </a:rPr>
              <a:t>str</a:t>
            </a:r>
            <a:r>
              <a:rPr lang="sk-SK" sz="2800" dirty="0" smtClean="0"/>
              <a:t> – text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(slnko)</a:t>
            </a:r>
          </a:p>
          <a:p>
            <a:r>
              <a:rPr lang="sk-SK" sz="2800" dirty="0" smtClean="0">
                <a:solidFill>
                  <a:srgbClr val="7030A0"/>
                </a:solidFill>
              </a:rPr>
              <a:t>bool</a:t>
            </a:r>
            <a:r>
              <a:rPr lang="sk-SK" sz="2800" dirty="0" smtClean="0"/>
              <a:t> – logický typ </a:t>
            </a:r>
            <a:r>
              <a:rPr lang="sk-SK" sz="2800" dirty="0" smtClean="0">
                <a:solidFill>
                  <a:schemeClr val="accent6">
                    <a:lumMod val="75000"/>
                  </a:schemeClr>
                </a:solidFill>
              </a:rPr>
              <a:t>(True, False)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59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/>
              <a:t>Mená</a:t>
            </a:r>
            <a:r>
              <a:rPr lang="en-US" sz="2000" dirty="0"/>
              <a:t> </a:t>
            </a:r>
            <a:r>
              <a:rPr lang="en-US" sz="2000" dirty="0" err="1"/>
              <a:t>typov</a:t>
            </a:r>
            <a:r>
              <a:rPr lang="en-US" sz="2000" dirty="0"/>
              <a:t> </a:t>
            </a:r>
            <a:r>
              <a:rPr lang="en-US" sz="2000" dirty="0" err="1"/>
              <a:t>int</a:t>
            </a:r>
            <a:r>
              <a:rPr lang="en-US" sz="2000" dirty="0"/>
              <a:t>, float a </a:t>
            </a:r>
            <a:r>
              <a:rPr lang="en-US" sz="2000" dirty="0" err="1"/>
              <a:t>str</a:t>
            </a:r>
            <a:r>
              <a:rPr lang="en-US" sz="2000" dirty="0"/>
              <a:t> </a:t>
            </a:r>
            <a:r>
              <a:rPr lang="en-US" sz="2000" dirty="0" err="1"/>
              <a:t>zároveň</a:t>
            </a:r>
            <a:r>
              <a:rPr lang="en-US" sz="2000" dirty="0"/>
              <a:t> </a:t>
            </a:r>
            <a:r>
              <a:rPr lang="en-US" sz="2000" dirty="0" err="1"/>
              <a:t>súžia</a:t>
            </a:r>
            <a:r>
              <a:rPr lang="en-US" sz="2000" dirty="0"/>
              <a:t> </a:t>
            </a:r>
            <a:r>
              <a:rPr lang="en-US" sz="2000" dirty="0" err="1"/>
              <a:t>ako</a:t>
            </a:r>
            <a:r>
              <a:rPr lang="en-US" sz="2000" dirty="0"/>
              <a:t> </a:t>
            </a:r>
            <a:r>
              <a:rPr lang="en-US" sz="2000" dirty="0" err="1"/>
              <a:t>mená</a:t>
            </a:r>
            <a:r>
              <a:rPr lang="en-US" sz="2000" dirty="0"/>
              <a:t> </a:t>
            </a:r>
            <a:r>
              <a:rPr lang="en-US" sz="2000" dirty="0" err="1"/>
              <a:t>pretypovacích</a:t>
            </a:r>
            <a:r>
              <a:rPr lang="en-US" sz="2000" dirty="0"/>
              <a:t> </a:t>
            </a:r>
            <a:r>
              <a:rPr lang="en-US" sz="2000" dirty="0" err="1"/>
              <a:t>funkcií</a:t>
            </a:r>
            <a:r>
              <a:rPr lang="en-US" sz="2000" dirty="0"/>
              <a:t>, </a:t>
            </a:r>
            <a:r>
              <a:rPr lang="en-US" sz="2000" dirty="0" err="1"/>
              <a:t>ktoré</a:t>
            </a:r>
            <a:r>
              <a:rPr lang="en-US" sz="2000" dirty="0"/>
              <a:t> </a:t>
            </a:r>
            <a:r>
              <a:rPr lang="en-US" sz="2000" dirty="0" err="1"/>
              <a:t>dokážu</a:t>
            </a:r>
            <a:r>
              <a:rPr lang="en-US" sz="2000" dirty="0"/>
              <a:t> z </a:t>
            </a:r>
            <a:r>
              <a:rPr lang="en-US" sz="2000" dirty="0" err="1"/>
              <a:t>jedného</a:t>
            </a:r>
            <a:r>
              <a:rPr lang="en-US" sz="2000" dirty="0"/>
              <a:t> </a:t>
            </a:r>
            <a:r>
              <a:rPr lang="en-US" sz="2000" dirty="0" err="1"/>
              <a:t>typu</a:t>
            </a:r>
            <a:r>
              <a:rPr lang="en-US" sz="2000" dirty="0"/>
              <a:t> </a:t>
            </a:r>
            <a:r>
              <a:rPr lang="en-US" sz="2000" dirty="0" err="1"/>
              <a:t>vyrobiť</a:t>
            </a:r>
            <a:r>
              <a:rPr lang="en-US" sz="2000" dirty="0"/>
              <a:t> </a:t>
            </a:r>
            <a:r>
              <a:rPr lang="en-US" sz="2000" dirty="0" err="1"/>
              <a:t>hodnotu</a:t>
            </a:r>
            <a:r>
              <a:rPr lang="en-US" sz="2000" dirty="0"/>
              <a:t> </a:t>
            </a:r>
            <a:r>
              <a:rPr lang="en-US" sz="2000" dirty="0" err="1"/>
              <a:t>iného</a:t>
            </a:r>
            <a:r>
              <a:rPr lang="en-US" sz="2000" dirty="0"/>
              <a:t> </a:t>
            </a:r>
            <a:r>
              <a:rPr lang="en-US" sz="2000" dirty="0" err="1"/>
              <a:t>typu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solidFill>
                  <a:srgbClr val="7030A0"/>
                </a:solidFill>
              </a:rPr>
              <a:t>int</a:t>
            </a:r>
            <a:r>
              <a:rPr lang="en-US" sz="2400" b="1" dirty="0" smtClean="0">
                <a:solidFill>
                  <a:srgbClr val="7030A0"/>
                </a:solidFill>
              </a:rPr>
              <a:t>(</a:t>
            </a:r>
            <a:r>
              <a:rPr lang="en-US" sz="2400" b="1" dirty="0" err="1" smtClean="0">
                <a:solidFill>
                  <a:srgbClr val="7030A0"/>
                </a:solidFill>
              </a:rPr>
              <a:t>hodnota</a:t>
            </a:r>
            <a:r>
              <a:rPr lang="en-US" sz="2400" dirty="0">
                <a:solidFill>
                  <a:srgbClr val="7030A0"/>
                </a:solidFill>
              </a:rPr>
              <a:t>)</a:t>
            </a:r>
            <a:r>
              <a:rPr lang="en-US" sz="2400" dirty="0"/>
              <a:t> z </a:t>
            </a:r>
            <a:r>
              <a:rPr lang="en-US" sz="2400" dirty="0" err="1"/>
              <a:t>danej</a:t>
            </a:r>
            <a:r>
              <a:rPr lang="en-US" sz="2400" dirty="0"/>
              <a:t> </a:t>
            </a:r>
            <a:r>
              <a:rPr lang="en-US" sz="2400" dirty="0" err="1"/>
              <a:t>hodnoty</a:t>
            </a:r>
            <a:r>
              <a:rPr lang="en-US" sz="2400" dirty="0"/>
              <a:t> </a:t>
            </a:r>
            <a:r>
              <a:rPr lang="en-US" sz="2400" dirty="0" err="1"/>
              <a:t>vyrobí</a:t>
            </a:r>
            <a:r>
              <a:rPr lang="en-US" sz="2400" dirty="0"/>
              <a:t> </a:t>
            </a:r>
            <a:r>
              <a:rPr lang="en-US" sz="2400" dirty="0" err="1"/>
              <a:t>celé</a:t>
            </a:r>
            <a:r>
              <a:rPr lang="en-US" sz="2400" dirty="0"/>
              <a:t> </a:t>
            </a:r>
            <a:r>
              <a:rPr lang="en-US" sz="2400" dirty="0" err="1" smtClean="0"/>
              <a:t>číslo</a:t>
            </a:r>
            <a:endParaRPr lang="en-US" sz="2400" dirty="0" smtClean="0"/>
          </a:p>
          <a:p>
            <a:pPr lvl="2"/>
            <a:r>
              <a:rPr lang="en-US" dirty="0" err="1" smtClean="0"/>
              <a:t>int</a:t>
            </a:r>
            <a:r>
              <a:rPr lang="en-US" dirty="0" smtClean="0"/>
              <a:t>(3.14</a:t>
            </a:r>
            <a:r>
              <a:rPr lang="en-US" dirty="0"/>
              <a:t>) =&gt; 3</a:t>
            </a:r>
          </a:p>
          <a:p>
            <a:pPr lvl="2"/>
            <a:r>
              <a:rPr lang="en-US" sz="2200" dirty="0" err="1"/>
              <a:t>int</a:t>
            </a:r>
            <a:r>
              <a:rPr lang="en-US" sz="2200" dirty="0"/>
              <a:t>('37') =&gt; 37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float(</a:t>
            </a:r>
            <a:r>
              <a:rPr lang="en-US" sz="2400" b="1" dirty="0" err="1">
                <a:solidFill>
                  <a:srgbClr val="7030A0"/>
                </a:solidFill>
              </a:rPr>
              <a:t>hodnota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  <a:r>
              <a:rPr lang="en-US" sz="2400" dirty="0"/>
              <a:t> z </a:t>
            </a:r>
            <a:r>
              <a:rPr lang="en-US" sz="2400" dirty="0" err="1"/>
              <a:t>danej</a:t>
            </a:r>
            <a:r>
              <a:rPr lang="en-US" sz="2400" dirty="0"/>
              <a:t> </a:t>
            </a:r>
            <a:r>
              <a:rPr lang="en-US" sz="2400" dirty="0" err="1"/>
              <a:t>hodnoty</a:t>
            </a:r>
            <a:r>
              <a:rPr lang="en-US" sz="2400" dirty="0"/>
              <a:t> </a:t>
            </a:r>
            <a:r>
              <a:rPr lang="en-US" sz="2400" dirty="0" err="1"/>
              <a:t>vyrobí</a:t>
            </a:r>
            <a:r>
              <a:rPr lang="en-US" sz="2400" dirty="0"/>
              <a:t> </a:t>
            </a:r>
            <a:r>
              <a:rPr lang="en-US" sz="2400" dirty="0" err="1"/>
              <a:t>desatinné</a:t>
            </a:r>
            <a:r>
              <a:rPr lang="en-US" sz="2400" dirty="0"/>
              <a:t> </a:t>
            </a:r>
            <a:r>
              <a:rPr lang="en-US" sz="2400" dirty="0" err="1" smtClean="0"/>
              <a:t>číslo</a:t>
            </a:r>
            <a:endParaRPr lang="en-US" sz="2400" dirty="0"/>
          </a:p>
          <a:p>
            <a:pPr lvl="2"/>
            <a:r>
              <a:rPr lang="en-US" dirty="0" smtClean="0"/>
              <a:t>float(333</a:t>
            </a:r>
            <a:r>
              <a:rPr lang="en-US" dirty="0"/>
              <a:t>) =&gt; 333.0</a:t>
            </a:r>
          </a:p>
          <a:p>
            <a:pPr lvl="2"/>
            <a:r>
              <a:rPr lang="en-US" sz="2200" dirty="0"/>
              <a:t>float('3.14') =&gt; 3.14</a:t>
            </a:r>
          </a:p>
          <a:p>
            <a:r>
              <a:rPr lang="en-US" sz="2400" b="1" dirty="0" err="1">
                <a:solidFill>
                  <a:srgbClr val="7030A0"/>
                </a:solidFill>
              </a:rPr>
              <a:t>str</a:t>
            </a:r>
            <a:r>
              <a:rPr lang="en-US" sz="2400" b="1" dirty="0">
                <a:solidFill>
                  <a:srgbClr val="7030A0"/>
                </a:solidFill>
              </a:rPr>
              <a:t>(</a:t>
            </a:r>
            <a:r>
              <a:rPr lang="en-US" sz="2400" b="1" dirty="0" err="1">
                <a:solidFill>
                  <a:srgbClr val="7030A0"/>
                </a:solidFill>
              </a:rPr>
              <a:t>hodnota</a:t>
            </a:r>
            <a:r>
              <a:rPr lang="en-US" sz="2400" b="1" dirty="0">
                <a:solidFill>
                  <a:srgbClr val="7030A0"/>
                </a:solidFill>
              </a:rPr>
              <a:t>)</a:t>
            </a:r>
            <a:r>
              <a:rPr lang="en-US" sz="2400" dirty="0"/>
              <a:t> z </a:t>
            </a:r>
            <a:r>
              <a:rPr lang="en-US" sz="2400" dirty="0" err="1"/>
              <a:t>danej</a:t>
            </a:r>
            <a:r>
              <a:rPr lang="en-US" sz="2400" dirty="0"/>
              <a:t> </a:t>
            </a:r>
            <a:r>
              <a:rPr lang="en-US" sz="2400" dirty="0" err="1"/>
              <a:t>hodnoty</a:t>
            </a:r>
            <a:r>
              <a:rPr lang="en-US" sz="2400" dirty="0"/>
              <a:t> </a:t>
            </a:r>
            <a:r>
              <a:rPr lang="en-US" sz="2400" dirty="0" err="1"/>
              <a:t>vyrobí</a:t>
            </a:r>
            <a:r>
              <a:rPr lang="en-US" sz="2400" dirty="0"/>
              <a:t> </a:t>
            </a:r>
            <a:r>
              <a:rPr lang="en-US" sz="2400" dirty="0" err="1"/>
              <a:t>znakový</a:t>
            </a:r>
            <a:r>
              <a:rPr lang="en-US" sz="2400" dirty="0"/>
              <a:t> </a:t>
            </a:r>
            <a:r>
              <a:rPr lang="en-US" sz="2400" dirty="0" err="1"/>
              <a:t>reťazec</a:t>
            </a:r>
            <a:r>
              <a:rPr lang="en-US" sz="2400" dirty="0"/>
              <a:t>, </a:t>
            </a:r>
            <a:endParaRPr lang="en-US" sz="2400" dirty="0" smtClean="0"/>
          </a:p>
          <a:p>
            <a:pPr lvl="2"/>
            <a:r>
              <a:rPr lang="en-US" dirty="0" err="1" smtClean="0"/>
              <a:t>str</a:t>
            </a:r>
            <a:r>
              <a:rPr lang="en-US" dirty="0" smtClean="0"/>
              <a:t>(356</a:t>
            </a:r>
            <a:r>
              <a:rPr lang="en-US" dirty="0"/>
              <a:t>) =&gt; '356'</a:t>
            </a:r>
          </a:p>
          <a:p>
            <a:pPr lvl="2"/>
            <a:r>
              <a:rPr lang="en-US" sz="2200" dirty="0" err="1"/>
              <a:t>str</a:t>
            </a:r>
            <a:r>
              <a:rPr lang="en-US" sz="2200" dirty="0"/>
              <a:t>(3.14) =&gt; '3.14'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77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smtClean="0"/>
              <a:t>íklady: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cele</a:t>
            </a:r>
            <a:r>
              <a:rPr lang="en-US" sz="2800" dirty="0"/>
              <a:t> = </a:t>
            </a:r>
            <a:r>
              <a:rPr lang="en-US" sz="2800" dirty="0" err="1">
                <a:solidFill>
                  <a:srgbClr val="7030A0"/>
                </a:solidFill>
              </a:rPr>
              <a:t>int</a:t>
            </a:r>
            <a:r>
              <a:rPr lang="en-US" sz="2800" dirty="0"/>
              <a:t>(input('</a:t>
            </a:r>
            <a:r>
              <a:rPr lang="en-US" sz="2800" dirty="0" err="1"/>
              <a:t>zadaj</a:t>
            </a:r>
            <a:r>
              <a:rPr lang="en-US" sz="2800" dirty="0"/>
              <a:t> </a:t>
            </a:r>
            <a:r>
              <a:rPr lang="en-US" sz="2800" dirty="0" err="1"/>
              <a:t>celé</a:t>
            </a:r>
            <a:r>
              <a:rPr lang="en-US" sz="2800" dirty="0"/>
              <a:t> </a:t>
            </a:r>
            <a:r>
              <a:rPr lang="en-US" sz="2800" dirty="0" err="1"/>
              <a:t>číslo</a:t>
            </a:r>
            <a:r>
              <a:rPr lang="en-US" sz="2800" dirty="0"/>
              <a:t>: ')) </a:t>
            </a:r>
            <a:endParaRPr lang="sk-SK" sz="2800" dirty="0" smtClean="0"/>
          </a:p>
          <a:p>
            <a:pPr lvl="2"/>
            <a:r>
              <a:rPr lang="en-US" sz="2400" i="1" dirty="0" smtClean="0"/>
              <a:t># </a:t>
            </a:r>
            <a:r>
              <a:rPr lang="en-US" sz="2400" i="1" dirty="0" err="1"/>
              <a:t>konverovanie</a:t>
            </a:r>
            <a:r>
              <a:rPr lang="en-US" sz="2400" i="1" dirty="0"/>
              <a:t>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celé</a:t>
            </a:r>
            <a:r>
              <a:rPr lang="en-US" sz="2400" i="1" dirty="0"/>
              <a:t> </a:t>
            </a:r>
            <a:r>
              <a:rPr lang="en-US" sz="2400" i="1" dirty="0" err="1" smtClean="0"/>
              <a:t>číslo</a:t>
            </a:r>
            <a:endParaRPr lang="sk-SK" sz="2400" dirty="0" smtClean="0"/>
          </a:p>
          <a:p>
            <a:endParaRPr lang="sk-SK" sz="2800" dirty="0" smtClean="0"/>
          </a:p>
          <a:p>
            <a:r>
              <a:rPr lang="en-US" sz="2800" dirty="0" err="1" smtClean="0"/>
              <a:t>desatinne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7030A0"/>
                </a:solidFill>
              </a:rPr>
              <a:t>float</a:t>
            </a:r>
            <a:r>
              <a:rPr lang="en-US" sz="2800" dirty="0"/>
              <a:t>(input('</a:t>
            </a:r>
            <a:r>
              <a:rPr lang="en-US" sz="2800" dirty="0" err="1"/>
              <a:t>zadaj</a:t>
            </a:r>
            <a:r>
              <a:rPr lang="en-US" sz="2800" dirty="0"/>
              <a:t> </a:t>
            </a:r>
            <a:r>
              <a:rPr lang="en-US" sz="2800" dirty="0" err="1"/>
              <a:t>desatinné</a:t>
            </a:r>
            <a:r>
              <a:rPr lang="en-US" sz="2800" dirty="0"/>
              <a:t> </a:t>
            </a:r>
            <a:r>
              <a:rPr lang="en-US" sz="2800" dirty="0" err="1"/>
              <a:t>číslo</a:t>
            </a:r>
            <a:r>
              <a:rPr lang="en-US" sz="2800" dirty="0"/>
              <a:t>: </a:t>
            </a:r>
            <a:r>
              <a:rPr lang="en-US" sz="2800" dirty="0" smtClean="0"/>
              <a:t>'))</a:t>
            </a:r>
            <a:endParaRPr lang="sk-SK" sz="2800" dirty="0" smtClean="0"/>
          </a:p>
          <a:p>
            <a:pPr lvl="2"/>
            <a:r>
              <a:rPr lang="en-US" sz="2400" i="1" dirty="0" smtClean="0"/>
              <a:t># </a:t>
            </a:r>
            <a:r>
              <a:rPr lang="en-US" sz="2400" i="1" dirty="0" err="1"/>
              <a:t>konverovanie</a:t>
            </a:r>
            <a:r>
              <a:rPr lang="en-US" sz="2400" i="1" dirty="0"/>
              <a:t> </a:t>
            </a:r>
            <a:r>
              <a:rPr lang="en-US" sz="2400" i="1" dirty="0" err="1"/>
              <a:t>na</a:t>
            </a:r>
            <a:r>
              <a:rPr lang="en-US" sz="2400" i="1" dirty="0"/>
              <a:t> </a:t>
            </a:r>
            <a:r>
              <a:rPr lang="en-US" sz="2400" i="1" dirty="0" err="1"/>
              <a:t>desatinné</a:t>
            </a:r>
            <a:r>
              <a:rPr lang="en-US" sz="2400" i="1" dirty="0"/>
              <a:t> </a:t>
            </a:r>
            <a:r>
              <a:rPr lang="en-US" sz="2400" i="1" dirty="0" err="1"/>
              <a:t>číslo</a:t>
            </a:r>
            <a:r>
              <a:rPr lang="en-US" sz="2400" dirty="0"/>
              <a:t> </a:t>
            </a:r>
            <a:endParaRPr lang="sk-SK" sz="2400" dirty="0" smtClean="0"/>
          </a:p>
          <a:p>
            <a:endParaRPr lang="sk-SK" sz="2800" dirty="0"/>
          </a:p>
          <a:p>
            <a:r>
              <a:rPr lang="sk-SK" sz="2800" dirty="0" smtClean="0"/>
              <a:t>text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sk-SK" sz="2800" dirty="0" smtClean="0"/>
              <a:t>str(</a:t>
            </a:r>
            <a:r>
              <a:rPr lang="en-US" sz="2800" dirty="0" smtClean="0">
                <a:solidFill>
                  <a:srgbClr val="7030A0"/>
                </a:solidFill>
              </a:rPr>
              <a:t>input</a:t>
            </a:r>
            <a:r>
              <a:rPr lang="en-US" sz="2800" dirty="0"/>
              <a:t>('</a:t>
            </a:r>
            <a:r>
              <a:rPr lang="en-US" sz="2800" dirty="0" err="1"/>
              <a:t>zadaj</a:t>
            </a:r>
            <a:r>
              <a:rPr lang="en-US" sz="2800" dirty="0"/>
              <a:t> </a:t>
            </a:r>
            <a:r>
              <a:rPr lang="en-US" sz="2800" dirty="0" err="1"/>
              <a:t>znakový</a:t>
            </a:r>
            <a:r>
              <a:rPr lang="en-US" sz="2800" dirty="0"/>
              <a:t> </a:t>
            </a:r>
            <a:r>
              <a:rPr lang="en-US" sz="2800" dirty="0" err="1"/>
              <a:t>reťazec</a:t>
            </a:r>
            <a:r>
              <a:rPr lang="en-US" sz="2800" dirty="0"/>
              <a:t>: </a:t>
            </a:r>
            <a:r>
              <a:rPr lang="en-US" sz="2800" dirty="0" smtClean="0"/>
              <a:t>')</a:t>
            </a:r>
            <a:r>
              <a:rPr lang="sk-SK" sz="2800" dirty="0"/>
              <a:t>)</a:t>
            </a:r>
            <a:endParaRPr lang="sk-SK" sz="2800" dirty="0" smtClean="0"/>
          </a:p>
          <a:p>
            <a:pPr lvl="2"/>
            <a:r>
              <a:rPr lang="en-US" sz="2400" dirty="0" smtClean="0"/>
              <a:t> </a:t>
            </a:r>
            <a:r>
              <a:rPr lang="en-US" sz="2400" i="1" dirty="0"/>
              <a:t># </a:t>
            </a:r>
            <a:r>
              <a:rPr lang="sk-SK" sz="2400" i="1" dirty="0" smtClean="0"/>
              <a:t>textuálny typ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6630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meno</a:t>
            </a:r>
            <a:r>
              <a:rPr lang="en-US" sz="2800" dirty="0" smtClean="0"/>
              <a:t>=</a:t>
            </a:r>
            <a:r>
              <a:rPr lang="en-US" sz="2800" dirty="0" err="1" smtClean="0"/>
              <a:t>str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7030A0"/>
                </a:solidFill>
              </a:rPr>
              <a:t>input</a:t>
            </a:r>
            <a:r>
              <a:rPr lang="en-US" sz="2800" dirty="0" smtClean="0"/>
              <a:t>(“</a:t>
            </a:r>
            <a:r>
              <a:rPr lang="en-US" sz="2800" dirty="0" err="1" smtClean="0"/>
              <a:t>zadaj</a:t>
            </a:r>
            <a:r>
              <a:rPr lang="en-US" sz="2800" dirty="0" smtClean="0"/>
              <a:t> </a:t>
            </a:r>
            <a:r>
              <a:rPr lang="en-US" sz="2800" dirty="0" err="1" smtClean="0"/>
              <a:t>meno</a:t>
            </a:r>
            <a:r>
              <a:rPr lang="en-US" sz="2800" dirty="0" smtClean="0"/>
              <a:t>:”))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&gt;&gt;&gt;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zadaj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meno</a:t>
            </a:r>
            <a:r>
              <a:rPr lang="en-US" sz="2800" dirty="0" smtClean="0">
                <a:solidFill>
                  <a:srgbClr val="00B050"/>
                </a:solidFill>
              </a:rPr>
              <a:t>: </a:t>
            </a:r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err="1" smtClean="0"/>
              <a:t>rok</a:t>
            </a:r>
            <a:r>
              <a:rPr lang="en-US" sz="2800" dirty="0" smtClean="0"/>
              <a:t>=</a:t>
            </a:r>
            <a:r>
              <a:rPr lang="en-US" sz="2800" dirty="0" err="1" smtClean="0"/>
              <a:t>int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7030A0"/>
                </a:solidFill>
              </a:rPr>
              <a:t>input</a:t>
            </a:r>
            <a:r>
              <a:rPr lang="en-US" sz="2800" dirty="0" smtClean="0"/>
              <a:t>(“</a:t>
            </a:r>
            <a:r>
              <a:rPr lang="en-US" sz="2800" dirty="0" err="1" smtClean="0"/>
              <a:t>zadaj</a:t>
            </a:r>
            <a:r>
              <a:rPr lang="en-US" sz="2800" dirty="0" smtClean="0"/>
              <a:t> datum </a:t>
            </a:r>
            <a:r>
              <a:rPr lang="en-US" sz="2800" dirty="0" err="1" smtClean="0"/>
              <a:t>narodenia</a:t>
            </a:r>
            <a:r>
              <a:rPr lang="en-US" sz="2800" dirty="0" smtClean="0"/>
              <a:t>:”)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&gt;&gt;&gt;</a:t>
            </a:r>
            <a:r>
              <a:rPr lang="en-US" sz="2800" dirty="0" err="1" smtClean="0">
                <a:solidFill>
                  <a:srgbClr val="00B050"/>
                </a:solidFill>
              </a:rPr>
              <a:t>zadaj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>
                <a:solidFill>
                  <a:srgbClr val="00B050"/>
                </a:solidFill>
              </a:rPr>
              <a:t>datum </a:t>
            </a:r>
            <a:r>
              <a:rPr lang="en-US" sz="2800" dirty="0" err="1">
                <a:solidFill>
                  <a:srgbClr val="00B050"/>
                </a:solidFill>
              </a:rPr>
              <a:t>narodenia</a:t>
            </a:r>
            <a:r>
              <a:rPr lang="en-US" sz="2800" dirty="0" smtClean="0">
                <a:solidFill>
                  <a:srgbClr val="00B050"/>
                </a:solidFill>
              </a:rPr>
              <a:t>: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689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– </a:t>
            </a:r>
            <a:r>
              <a:rPr lang="en-US" dirty="0" err="1" smtClean="0"/>
              <a:t>rodn</a:t>
            </a:r>
            <a:r>
              <a:rPr lang="sk-SK" dirty="0" smtClean="0"/>
              <a:t>ý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ime=str(input("Unesi ime:"))</a:t>
            </a:r>
          </a:p>
          <a:p>
            <a:r>
              <a:rPr lang="vi-VN" dirty="0"/>
              <a:t>prezime=str(input("Unesi prezime:"))</a:t>
            </a:r>
          </a:p>
          <a:p>
            <a:r>
              <a:rPr lang="vi-VN" dirty="0"/>
              <a:t>godina=int(input("Unesi godinu rođenja:"))</a:t>
            </a:r>
          </a:p>
          <a:p>
            <a:r>
              <a:rPr lang="vi-VN" dirty="0"/>
              <a:t>tekuca=2021</a:t>
            </a:r>
          </a:p>
          <a:p>
            <a:r>
              <a:rPr lang="vi-VN" dirty="0"/>
              <a:t>starost=tekuca-godina</a:t>
            </a:r>
          </a:p>
          <a:p>
            <a:r>
              <a:rPr lang="vi-VN" dirty="0"/>
              <a:t>print("Osoba sa imenom i prezimenom", ime, prezime,"ima", starost, "godina</a:t>
            </a:r>
            <a:r>
              <a:rPr lang="vi-VN" dirty="0" smtClean="0"/>
              <a:t>")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2381435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Opakovanie  - 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7620000" cy="4339952"/>
          </a:xfrm>
        </p:spPr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for</a:t>
            </a:r>
            <a:r>
              <a:rPr lang="en-US" dirty="0"/>
              <a:t> </a:t>
            </a:r>
            <a:r>
              <a:rPr lang="en-US" dirty="0" err="1"/>
              <a:t>premenná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in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92D050"/>
                </a:solidFill>
              </a:rPr>
              <a:t>range</a:t>
            </a:r>
            <a:r>
              <a:rPr lang="en-US" dirty="0" smtClean="0"/>
              <a:t>(</a:t>
            </a:r>
            <a:r>
              <a:rPr lang="en-US" dirty="0" err="1" smtClean="0"/>
              <a:t>po</a:t>
            </a:r>
            <a:r>
              <a:rPr lang="sk-SK" dirty="0"/>
              <a:t>č</a:t>
            </a:r>
            <a:r>
              <a:rPr lang="en-US" dirty="0" smtClean="0"/>
              <a:t>et</a:t>
            </a:r>
            <a:r>
              <a:rPr lang="en-US" dirty="0"/>
              <a:t>): </a:t>
            </a:r>
            <a:endParaRPr lang="sk-SK" dirty="0" smtClean="0"/>
          </a:p>
          <a:p>
            <a:pPr marL="411480" lvl="1" indent="0">
              <a:buNone/>
            </a:pPr>
            <a:r>
              <a:rPr lang="sk-SK" dirty="0" smtClean="0"/>
              <a:t>     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príkazov</a:t>
            </a:r>
            <a:endParaRPr lang="sk-SK" dirty="0" smtClean="0"/>
          </a:p>
          <a:p>
            <a:pPr marL="411480" lvl="1" indent="0">
              <a:buNone/>
            </a:pPr>
            <a:endParaRPr lang="sk-SK" dirty="0"/>
          </a:p>
          <a:p>
            <a:pPr marL="411480" lvl="1" indent="0">
              <a:buNone/>
            </a:pPr>
            <a:endParaRPr lang="sk-SK" dirty="0" smtClean="0"/>
          </a:p>
          <a:p>
            <a:pPr marL="411480" lvl="1" indent="0">
              <a:buNone/>
            </a:pPr>
            <a:endParaRPr lang="sk-SK" dirty="0" smtClean="0"/>
          </a:p>
          <a:p>
            <a:pPr marL="411480" lvl="1" indent="0">
              <a:buNone/>
            </a:pPr>
            <a:endParaRPr lang="sk-SK" dirty="0"/>
          </a:p>
          <a:p>
            <a:pPr marL="411480" lvl="1" indent="0">
              <a:buNone/>
            </a:pPr>
            <a:r>
              <a:rPr lang="en-US" dirty="0" err="1" smtClean="0"/>
              <a:t>Opakuje</a:t>
            </a:r>
            <a:r>
              <a:rPr lang="en-US" dirty="0" smtClean="0"/>
              <a:t> </a:t>
            </a:r>
            <a:r>
              <a:rPr lang="en-US" dirty="0" err="1"/>
              <a:t>zadaný</a:t>
            </a:r>
            <a:r>
              <a:rPr lang="en-US" dirty="0"/>
              <a:t> </a:t>
            </a:r>
            <a:r>
              <a:rPr lang="en-US" b="1" dirty="0" err="1"/>
              <a:t>počet</a:t>
            </a:r>
            <a:r>
              <a:rPr lang="en-US" dirty="0"/>
              <a:t> </a:t>
            </a:r>
            <a:r>
              <a:rPr lang="en-US" dirty="0" err="1"/>
              <a:t>krát</a:t>
            </a:r>
            <a:r>
              <a:rPr lang="en-US" dirty="0"/>
              <a:t> </a:t>
            </a:r>
            <a:r>
              <a:rPr lang="en-US" dirty="0" err="1"/>
              <a:t>príkazy</a:t>
            </a:r>
            <a:r>
              <a:rPr lang="en-US" dirty="0"/>
              <a:t> </a:t>
            </a:r>
            <a:r>
              <a:rPr lang="en-US" dirty="0" err="1"/>
              <a:t>odsunutého</a:t>
            </a:r>
            <a:r>
              <a:rPr lang="en-US" dirty="0"/>
              <a:t> </a:t>
            </a:r>
            <a:r>
              <a:rPr lang="en-US" dirty="0" err="1"/>
              <a:t>bloku</a:t>
            </a:r>
            <a:r>
              <a:rPr lang="en-US" dirty="0"/>
              <a:t> </a:t>
            </a:r>
            <a:r>
              <a:rPr lang="en-US" dirty="0" err="1" smtClean="0"/>
              <a:t>príkazov</a:t>
            </a:r>
            <a:r>
              <a:rPr lang="sk-SK" dirty="0" smtClean="0"/>
              <a:t> </a:t>
            </a:r>
            <a:endParaRPr lang="en-US" dirty="0" smtClean="0"/>
          </a:p>
          <a:p>
            <a:pPr marL="411480" lvl="1" indent="0">
              <a:buNone/>
            </a:pPr>
            <a:r>
              <a:rPr lang="en-US" dirty="0" err="1" smtClean="0"/>
              <a:t>Samotný</a:t>
            </a:r>
            <a:r>
              <a:rPr lang="en-US" dirty="0" smtClean="0"/>
              <a:t> </a:t>
            </a:r>
            <a:r>
              <a:rPr lang="en-US" dirty="0" err="1"/>
              <a:t>riadok</a:t>
            </a:r>
            <a:r>
              <a:rPr lang="en-US" dirty="0"/>
              <a:t> </a:t>
            </a:r>
            <a:r>
              <a:rPr lang="en-US" dirty="0" err="1"/>
              <a:t>konštrukcie</a:t>
            </a:r>
            <a:r>
              <a:rPr lang="en-US" dirty="0"/>
              <a:t> </a:t>
            </a:r>
            <a:r>
              <a:rPr lang="en-US" b="1" dirty="0"/>
              <a:t>for</a:t>
            </a:r>
            <a:r>
              <a:rPr lang="en-US" dirty="0"/>
              <a:t> 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meno</a:t>
            </a:r>
            <a:r>
              <a:rPr lang="en-US" dirty="0"/>
              <a:t> </a:t>
            </a:r>
            <a:r>
              <a:rPr lang="en-US" dirty="0" err="1"/>
              <a:t>nejakej</a:t>
            </a:r>
            <a:r>
              <a:rPr lang="en-US" dirty="0"/>
              <a:t> </a:t>
            </a:r>
            <a:r>
              <a:rPr lang="en-US" dirty="0" err="1"/>
              <a:t>premennej</a:t>
            </a:r>
            <a:r>
              <a:rPr lang="en-US" dirty="0"/>
              <a:t> a je </a:t>
            </a:r>
            <a:r>
              <a:rPr lang="en-US" dirty="0" err="1"/>
              <a:t>ukončený</a:t>
            </a:r>
            <a:r>
              <a:rPr lang="en-US" dirty="0"/>
              <a:t> </a:t>
            </a:r>
            <a:r>
              <a:rPr lang="en-US" dirty="0" err="1"/>
              <a:t>znakom</a:t>
            </a:r>
            <a:r>
              <a:rPr lang="en-US" dirty="0"/>
              <a:t> </a:t>
            </a:r>
            <a:r>
              <a:rPr lang="en-US" dirty="0" err="1"/>
              <a:t>dvojbodka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tým</a:t>
            </a:r>
            <a:r>
              <a:rPr lang="en-US" dirty="0"/>
              <a:t> </a:t>
            </a:r>
            <a:r>
              <a:rPr lang="en-US" dirty="0" err="1"/>
              <a:t>nasleduje</a:t>
            </a:r>
            <a:r>
              <a:rPr lang="en-US" dirty="0"/>
              <a:t> </a:t>
            </a:r>
            <a:r>
              <a:rPr lang="en-US" b="1" dirty="0" err="1"/>
              <a:t>blok</a:t>
            </a:r>
            <a:r>
              <a:rPr lang="en-US" b="1" dirty="0"/>
              <a:t> </a:t>
            </a:r>
            <a:r>
              <a:rPr lang="en-US" b="1" dirty="0" err="1"/>
              <a:t>príkazov</a:t>
            </a:r>
            <a:r>
              <a:rPr lang="en-US" dirty="0"/>
              <a:t> - </a:t>
            </a:r>
            <a:r>
              <a:rPr lang="en-US" dirty="0" err="1"/>
              <a:t>sú</a:t>
            </a:r>
            <a:r>
              <a:rPr lang="en-US" dirty="0"/>
              <a:t> to </a:t>
            </a:r>
            <a:r>
              <a:rPr lang="en-US" dirty="0" err="1"/>
              <a:t>príkazové</a:t>
            </a:r>
            <a:r>
              <a:rPr lang="en-US" dirty="0"/>
              <a:t> </a:t>
            </a:r>
            <a:r>
              <a:rPr lang="en-US" dirty="0" err="1"/>
              <a:t>riadky</a:t>
            </a:r>
            <a:r>
              <a:rPr lang="en-US" dirty="0"/>
              <a:t>, </a:t>
            </a:r>
            <a:r>
              <a:rPr lang="en-US" dirty="0" err="1"/>
              <a:t>napríklad</a:t>
            </a:r>
            <a:r>
              <a:rPr lang="en-US" dirty="0"/>
              <a:t> print(),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odsunuté</a:t>
            </a:r>
            <a:r>
              <a:rPr lang="en-US" dirty="0"/>
              <a:t> o 4 </a:t>
            </a:r>
            <a:r>
              <a:rPr lang="en-US" dirty="0" err="1" smtClean="0"/>
              <a:t>medzery</a:t>
            </a:r>
            <a:r>
              <a:rPr lang="en-US" dirty="0" smtClean="0"/>
              <a:t>, </a:t>
            </a:r>
            <a:r>
              <a:rPr lang="en-US" dirty="0" err="1" smtClean="0"/>
              <a:t>alebo</a:t>
            </a:r>
            <a:r>
              <a:rPr lang="en-US" dirty="0" smtClean="0"/>
              <a:t> </a:t>
            </a:r>
            <a:r>
              <a:rPr lang="en-US" dirty="0" err="1" smtClean="0"/>
              <a:t>klavesom</a:t>
            </a:r>
            <a:r>
              <a:rPr lang="en-US" dirty="0" smtClean="0"/>
              <a:t> TAB.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6787" y="3479548"/>
            <a:ext cx="54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 rot="16200000" flipV="1">
            <a:off x="813818" y="2883221"/>
            <a:ext cx="731519" cy="504056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909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</a:t>
            </a:r>
            <a:r>
              <a:rPr lang="sk-SK" dirty="0" smtClean="0"/>
              <a:t>íkaz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for</a:t>
            </a:r>
            <a:r>
              <a:rPr lang="en-US" dirty="0"/>
              <a:t> </a:t>
            </a:r>
            <a:r>
              <a:rPr lang="sk-SK" dirty="0"/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7030A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range</a:t>
            </a:r>
            <a:r>
              <a:rPr lang="en-US" dirty="0"/>
              <a:t>(5): </a:t>
            </a:r>
            <a:endParaRPr lang="sk-SK" dirty="0"/>
          </a:p>
          <a:p>
            <a:pPr marL="411480" lvl="1" indent="0">
              <a:buNone/>
            </a:pPr>
            <a:r>
              <a:rPr lang="sk-SK" dirty="0"/>
              <a:t>      print(</a:t>
            </a:r>
            <a:r>
              <a:rPr lang="en-US" dirty="0"/>
              <a:t>“</a:t>
            </a:r>
            <a:r>
              <a:rPr lang="en-US" dirty="0" err="1"/>
              <a:t>programujem</a:t>
            </a:r>
            <a:r>
              <a:rPr lang="en-US" dirty="0"/>
              <a:t> v </a:t>
            </a:r>
            <a:r>
              <a:rPr lang="en-US" dirty="0" err="1"/>
              <a:t>Pythone</a:t>
            </a:r>
            <a:r>
              <a:rPr lang="en-US" dirty="0"/>
              <a:t>”)</a:t>
            </a:r>
            <a:endParaRPr lang="sk-SK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&gt;&gt;&gt;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programujem</a:t>
            </a:r>
            <a:r>
              <a:rPr lang="en-US" dirty="0">
                <a:solidFill>
                  <a:srgbClr val="00B050"/>
                </a:solidFill>
              </a:rPr>
              <a:t> v </a:t>
            </a:r>
            <a:r>
              <a:rPr lang="en-US" dirty="0" err="1" smtClean="0">
                <a:solidFill>
                  <a:srgbClr val="00B050"/>
                </a:solidFill>
              </a:rPr>
              <a:t>Pythone</a:t>
            </a:r>
            <a:endParaRPr lang="en-US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&gt;&gt;&gt; </a:t>
            </a:r>
            <a:r>
              <a:rPr lang="en-US" dirty="0" err="1">
                <a:solidFill>
                  <a:srgbClr val="00B050"/>
                </a:solidFill>
              </a:rPr>
              <a:t>programujem</a:t>
            </a:r>
            <a:r>
              <a:rPr lang="en-US" dirty="0">
                <a:solidFill>
                  <a:srgbClr val="00B050"/>
                </a:solidFill>
              </a:rPr>
              <a:t> v </a:t>
            </a:r>
            <a:r>
              <a:rPr lang="en-US" dirty="0" err="1">
                <a:solidFill>
                  <a:srgbClr val="00B050"/>
                </a:solidFill>
              </a:rPr>
              <a:t>Pythone</a:t>
            </a:r>
            <a:endParaRPr lang="en-US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B050"/>
                </a:solidFill>
              </a:rPr>
              <a:t>&gt;&gt;&gt; </a:t>
            </a:r>
            <a:r>
              <a:rPr lang="en-US" dirty="0" err="1">
                <a:solidFill>
                  <a:srgbClr val="00B050"/>
                </a:solidFill>
              </a:rPr>
              <a:t>programujem</a:t>
            </a:r>
            <a:r>
              <a:rPr lang="en-US" dirty="0">
                <a:solidFill>
                  <a:srgbClr val="00B050"/>
                </a:solidFill>
              </a:rPr>
              <a:t> v </a:t>
            </a:r>
            <a:r>
              <a:rPr lang="en-US" dirty="0" err="1">
                <a:solidFill>
                  <a:srgbClr val="00B050"/>
                </a:solidFill>
              </a:rPr>
              <a:t>Pythone</a:t>
            </a:r>
            <a:endParaRPr lang="en-US" dirty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>
                <a:solidFill>
                  <a:srgbClr val="00B050"/>
                </a:solidFill>
              </a:rPr>
              <a:t>&gt;&gt;&gt; </a:t>
            </a:r>
            <a:r>
              <a:rPr lang="en-US" dirty="0" err="1">
                <a:solidFill>
                  <a:srgbClr val="00B050"/>
                </a:solidFill>
              </a:rPr>
              <a:t>programujem</a:t>
            </a:r>
            <a:r>
              <a:rPr lang="en-US" dirty="0">
                <a:solidFill>
                  <a:srgbClr val="00B050"/>
                </a:solidFill>
              </a:rPr>
              <a:t> v </a:t>
            </a:r>
            <a:r>
              <a:rPr lang="en-US" dirty="0" err="1" smtClean="0">
                <a:solidFill>
                  <a:srgbClr val="00B050"/>
                </a:solidFill>
              </a:rPr>
              <a:t>Pythone</a:t>
            </a:r>
            <a:endParaRPr lang="en-US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&gt;&gt;&gt; </a:t>
            </a:r>
            <a:r>
              <a:rPr lang="en-US" dirty="0" err="1">
                <a:solidFill>
                  <a:srgbClr val="00B050"/>
                </a:solidFill>
              </a:rPr>
              <a:t>programujem</a:t>
            </a:r>
            <a:r>
              <a:rPr lang="en-US" dirty="0">
                <a:solidFill>
                  <a:srgbClr val="00B050"/>
                </a:solidFill>
              </a:rPr>
              <a:t> v </a:t>
            </a:r>
            <a:r>
              <a:rPr lang="en-US" dirty="0" err="1">
                <a:solidFill>
                  <a:srgbClr val="00B050"/>
                </a:solidFill>
              </a:rPr>
              <a:t>Pythone</a:t>
            </a:r>
            <a:endParaRPr lang="en-US" dirty="0">
              <a:solidFill>
                <a:srgbClr val="00B05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356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Priklad Pozdrav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>
                <a:latin typeface="Consolas"/>
              </a:rPr>
              <a:t>n = </a:t>
            </a:r>
            <a:r>
              <a:rPr lang="en-US" dirty="0" err="1">
                <a:solidFill>
                  <a:srgbClr val="7030A0"/>
                </a:solidFill>
                <a:latin typeface="Consolas"/>
              </a:rPr>
              <a:t>int</a:t>
            </a:r>
            <a:r>
              <a:rPr lang="en-US" dirty="0">
                <a:latin typeface="Consolas"/>
              </a:rPr>
              <a:t>(</a:t>
            </a:r>
            <a:r>
              <a:rPr lang="en-US" dirty="0">
                <a:solidFill>
                  <a:srgbClr val="7030A0"/>
                </a:solidFill>
                <a:latin typeface="Consolas"/>
              </a:rPr>
              <a:t>input</a:t>
            </a:r>
            <a:r>
              <a:rPr lang="en-US" dirty="0">
                <a:latin typeface="Consolas"/>
              </a:rPr>
              <a:t>("</a:t>
            </a:r>
            <a:r>
              <a:rPr lang="en-US" dirty="0" err="1">
                <a:latin typeface="Consolas"/>
              </a:rPr>
              <a:t>Unesi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broj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učenika</a:t>
            </a:r>
            <a:r>
              <a:rPr lang="en-US" dirty="0">
                <a:latin typeface="Consolas"/>
              </a:rPr>
              <a:t>: ")) </a:t>
            </a:r>
            <a:endParaRPr lang="sk-SK" dirty="0" smtClean="0">
              <a:latin typeface="Consolas"/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7030A0"/>
                </a:solidFill>
                <a:latin typeface="Consolas"/>
              </a:rPr>
              <a:t>for</a:t>
            </a:r>
            <a:r>
              <a:rPr lang="en-US" dirty="0" smtClean="0">
                <a:latin typeface="Consolas"/>
              </a:rPr>
              <a:t> </a:t>
            </a:r>
            <a:r>
              <a:rPr lang="en-US" dirty="0">
                <a:latin typeface="Consolas"/>
              </a:rPr>
              <a:t>i </a:t>
            </a:r>
            <a:r>
              <a:rPr lang="en-US" dirty="0">
                <a:solidFill>
                  <a:srgbClr val="7030A0"/>
                </a:solidFill>
                <a:latin typeface="Consolas"/>
              </a:rPr>
              <a:t>in</a:t>
            </a:r>
            <a:r>
              <a:rPr lang="en-US" dirty="0">
                <a:latin typeface="Consolas"/>
              </a:rPr>
              <a:t> range(8): </a:t>
            </a:r>
            <a:endParaRPr lang="sk-SK" dirty="0" smtClean="0">
              <a:latin typeface="Consolas"/>
            </a:endParaRPr>
          </a:p>
          <a:p>
            <a:pPr marL="411480" lvl="1" indent="0">
              <a:buNone/>
            </a:pPr>
            <a:r>
              <a:rPr lang="en-US" dirty="0" err="1" smtClean="0">
                <a:latin typeface="Consolas"/>
              </a:rPr>
              <a:t>ime</a:t>
            </a:r>
            <a:r>
              <a:rPr lang="en-US" dirty="0" smtClean="0">
                <a:latin typeface="Consolas"/>
              </a:rPr>
              <a:t> </a:t>
            </a:r>
            <a:r>
              <a:rPr lang="en-US" dirty="0">
                <a:latin typeface="Consolas"/>
              </a:rPr>
              <a:t>= </a:t>
            </a:r>
            <a:r>
              <a:rPr lang="en-US" dirty="0">
                <a:solidFill>
                  <a:srgbClr val="7030A0"/>
                </a:solidFill>
                <a:latin typeface="Consolas"/>
              </a:rPr>
              <a:t>input</a:t>
            </a:r>
            <a:r>
              <a:rPr lang="en-US" dirty="0">
                <a:latin typeface="Consolas"/>
              </a:rPr>
              <a:t>("</a:t>
            </a:r>
            <a:r>
              <a:rPr lang="en-US" dirty="0" err="1">
                <a:latin typeface="Consolas"/>
              </a:rPr>
              <a:t>Kako</a:t>
            </a:r>
            <a:r>
              <a:rPr lang="en-US" dirty="0">
                <a:latin typeface="Consolas"/>
              </a:rPr>
              <a:t> se </a:t>
            </a:r>
            <a:r>
              <a:rPr lang="en-US" dirty="0" err="1">
                <a:latin typeface="Consolas"/>
              </a:rPr>
              <a:t>zoveš</a:t>
            </a:r>
            <a:r>
              <a:rPr lang="en-US" dirty="0">
                <a:latin typeface="Consolas"/>
              </a:rPr>
              <a:t>?") </a:t>
            </a:r>
            <a:endParaRPr lang="sk-SK" dirty="0" smtClean="0">
              <a:latin typeface="Consolas"/>
            </a:endParaRPr>
          </a:p>
          <a:p>
            <a:pPr marL="411480" lvl="1" indent="0">
              <a:buNone/>
            </a:pPr>
            <a:r>
              <a:rPr lang="en-US" dirty="0" smtClean="0">
                <a:solidFill>
                  <a:srgbClr val="7030A0"/>
                </a:solidFill>
                <a:latin typeface="Consolas"/>
              </a:rPr>
              <a:t>print</a:t>
            </a:r>
            <a:r>
              <a:rPr lang="en-US" dirty="0">
                <a:latin typeface="Consolas"/>
              </a:rPr>
              <a:t>("</a:t>
            </a:r>
            <a:r>
              <a:rPr lang="en-US" dirty="0" err="1">
                <a:latin typeface="Consolas"/>
              </a:rPr>
              <a:t>Zdravo</a:t>
            </a:r>
            <a:r>
              <a:rPr lang="en-US" dirty="0">
                <a:latin typeface="Consolas"/>
              </a:rPr>
              <a:t>, </a:t>
            </a:r>
            <a:r>
              <a:rPr lang="en-US" dirty="0" err="1">
                <a:latin typeface="Consolas"/>
              </a:rPr>
              <a:t>ti</a:t>
            </a:r>
            <a:r>
              <a:rPr lang="en-US" dirty="0">
                <a:latin typeface="Consolas"/>
              </a:rPr>
              <a:t> se </a:t>
            </a:r>
            <a:r>
              <a:rPr lang="en-US" dirty="0" err="1">
                <a:latin typeface="Consolas"/>
              </a:rPr>
              <a:t>zoveš</a:t>
            </a:r>
            <a:r>
              <a:rPr lang="en-US" dirty="0">
                <a:latin typeface="Consolas"/>
              </a:rPr>
              <a:t>:", </a:t>
            </a:r>
            <a:r>
              <a:rPr lang="en-US" dirty="0" err="1">
                <a:latin typeface="Consolas"/>
              </a:rPr>
              <a:t>ime</a:t>
            </a:r>
            <a:r>
              <a:rPr lang="en-US" dirty="0">
                <a:latin typeface="Consolas"/>
              </a:rPr>
              <a:t>) </a:t>
            </a:r>
          </a:p>
          <a:p>
            <a:pPr marL="114300" indent="0">
              <a:buNone/>
            </a:pPr>
            <a:r>
              <a:rPr lang="en-US" dirty="0">
                <a:latin typeface="Consolas"/>
              </a:rPr>
              <a:t/>
            </a:r>
            <a:br>
              <a:rPr lang="en-US" dirty="0">
                <a:latin typeface="Consolas"/>
              </a:rPr>
            </a:br>
            <a:endParaRPr lang="en-US" dirty="0">
              <a:latin typeface="Consolas"/>
            </a:endParaRP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Unesi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broj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učenika</a:t>
            </a:r>
            <a:r>
              <a:rPr lang="en-US" dirty="0">
                <a:solidFill>
                  <a:srgbClr val="00B050"/>
                </a:solidFill>
              </a:rPr>
              <a:t>: 3</a:t>
            </a: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Kako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zoveš?Janko</a:t>
            </a:r>
            <a:endParaRPr lang="en-US" dirty="0">
              <a:solidFill>
                <a:srgbClr val="00B050"/>
              </a:solidFill>
            </a:endParaRP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Zdravo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ti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>
                <a:solidFill>
                  <a:srgbClr val="00B050"/>
                </a:solidFill>
              </a:rPr>
              <a:t>Janko</a:t>
            </a:r>
            <a:endParaRPr lang="en-US" dirty="0">
              <a:solidFill>
                <a:srgbClr val="00B050"/>
              </a:solidFill>
            </a:endParaRP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Kako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zoveš?Marko</a:t>
            </a:r>
            <a:endParaRPr lang="en-US" dirty="0">
              <a:solidFill>
                <a:srgbClr val="00B050"/>
              </a:solidFill>
            </a:endParaRP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Zdravo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ti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</a:t>
            </a:r>
            <a:r>
              <a:rPr lang="en-US" dirty="0">
                <a:solidFill>
                  <a:srgbClr val="00B050"/>
                </a:solidFill>
              </a:rPr>
              <a:t>: Marko</a:t>
            </a: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Kako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zoveš?Ema</a:t>
            </a:r>
            <a:endParaRPr lang="en-US" dirty="0">
              <a:solidFill>
                <a:srgbClr val="00B050"/>
              </a:solidFill>
            </a:endParaRPr>
          </a:p>
          <a:p>
            <a:pPr>
              <a:buFont typeface="Calibri" pitchFamily="34" charset="0"/>
              <a:buChar char="&gt;"/>
            </a:pPr>
            <a:r>
              <a:rPr lang="en-US" dirty="0" err="1">
                <a:solidFill>
                  <a:srgbClr val="00B050"/>
                </a:solidFill>
              </a:rPr>
              <a:t>Zdravo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ti</a:t>
            </a:r>
            <a:r>
              <a:rPr lang="en-US" dirty="0">
                <a:solidFill>
                  <a:srgbClr val="00B050"/>
                </a:solidFill>
              </a:rPr>
              <a:t> se </a:t>
            </a:r>
            <a:r>
              <a:rPr lang="en-US" dirty="0" err="1">
                <a:solidFill>
                  <a:srgbClr val="00B050"/>
                </a:solidFill>
              </a:rPr>
              <a:t>zoveš</a:t>
            </a:r>
            <a:r>
              <a:rPr lang="en-US" dirty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1656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čísel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for</a:t>
            </a:r>
            <a:r>
              <a:rPr lang="en-US" dirty="0"/>
              <a:t> i </a:t>
            </a:r>
            <a:r>
              <a:rPr lang="en-US" dirty="0">
                <a:solidFill>
                  <a:srgbClr val="7030A0"/>
                </a:solidFill>
              </a:rPr>
              <a:t>in </a:t>
            </a:r>
            <a:r>
              <a:rPr lang="en-US" dirty="0" smtClean="0">
                <a:solidFill>
                  <a:srgbClr val="00B050"/>
                </a:solidFill>
              </a:rPr>
              <a:t>range</a:t>
            </a:r>
            <a:r>
              <a:rPr lang="en-US" dirty="0" smtClean="0"/>
              <a:t>(9</a:t>
            </a:r>
            <a:r>
              <a:rPr lang="sk-SK" dirty="0" smtClean="0"/>
              <a:t>)</a:t>
            </a:r>
          </a:p>
          <a:p>
            <a:pPr marL="114300" indent="0">
              <a:buNone/>
            </a:pPr>
            <a:r>
              <a:rPr lang="sk-SK" dirty="0"/>
              <a:t> </a:t>
            </a:r>
            <a:r>
              <a:rPr lang="sk-SK" dirty="0" smtClean="0"/>
              <a:t> </a:t>
            </a:r>
            <a:r>
              <a:rPr lang="en-US" dirty="0" smtClean="0"/>
              <a:t>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(i</a:t>
            </a:r>
            <a:r>
              <a:rPr lang="en-US" dirty="0" smtClean="0"/>
              <a:t>)</a:t>
            </a:r>
            <a:endParaRPr lang="sk-SK" dirty="0" smtClean="0"/>
          </a:p>
          <a:p>
            <a:pPr marL="114300" indent="0">
              <a:buNone/>
            </a:pPr>
            <a:endParaRPr lang="sk-SK" dirty="0"/>
          </a:p>
          <a:p>
            <a:pPr marL="114300" indent="0">
              <a:buNone/>
            </a:pPr>
            <a:endParaRPr lang="sk-SK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0</a:t>
            </a:r>
            <a:r>
              <a:rPr lang="en-US" dirty="0">
                <a:solidFill>
                  <a:srgbClr val="00B050"/>
                </a:solidFill>
              </a:rPr>
              <a:t/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1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2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3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4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5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6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7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12997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Opakovanie stanovených čísel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("</a:t>
            </a:r>
            <a:r>
              <a:rPr lang="en-US" dirty="0" err="1"/>
              <a:t>Odakle</a:t>
            </a:r>
            <a:r>
              <a:rPr lang="en-US" dirty="0"/>
              <a:t> se </a:t>
            </a:r>
            <a:r>
              <a:rPr lang="en-US" dirty="0" err="1"/>
              <a:t>broji</a:t>
            </a:r>
            <a:r>
              <a:rPr lang="en-US" dirty="0"/>
              <a:t>: "))</a:t>
            </a:r>
          </a:p>
          <a:p>
            <a:pPr marL="114300" indent="0">
              <a:buNone/>
            </a:pPr>
            <a:r>
              <a:rPr lang="en-US" dirty="0"/>
              <a:t>b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("</a:t>
            </a:r>
            <a:r>
              <a:rPr lang="en-US" dirty="0" err="1"/>
              <a:t>Dokle</a:t>
            </a:r>
            <a:r>
              <a:rPr lang="en-US" dirty="0"/>
              <a:t> se </a:t>
            </a:r>
            <a:r>
              <a:rPr lang="en-US" dirty="0" err="1"/>
              <a:t>broji</a:t>
            </a:r>
            <a:r>
              <a:rPr lang="en-US" dirty="0"/>
              <a:t>: "))</a:t>
            </a: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</a:rPr>
              <a:t>for</a:t>
            </a:r>
            <a:r>
              <a:rPr lang="en-US" dirty="0"/>
              <a:t> i </a:t>
            </a:r>
            <a:r>
              <a:rPr lang="en-US" dirty="0">
                <a:solidFill>
                  <a:srgbClr val="7030A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range</a:t>
            </a:r>
            <a:r>
              <a:rPr lang="en-US" dirty="0"/>
              <a:t>(a, b): </a:t>
            </a:r>
            <a:endParaRPr lang="sk-SK" dirty="0" smtClean="0"/>
          </a:p>
          <a:p>
            <a:pPr marL="411480" lvl="1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(i</a:t>
            </a:r>
            <a:r>
              <a:rPr lang="en-US" dirty="0"/>
              <a:t>)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6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sr-Latn-RS" dirty="0" smtClean="0">
                <a:solidFill>
                  <a:schemeClr val="bg1"/>
                </a:solidFill>
              </a:rPr>
              <a:t>V</a:t>
            </a:r>
            <a:r>
              <a:rPr lang="sk-SK" dirty="0" smtClean="0">
                <a:solidFill>
                  <a:schemeClr val="bg1"/>
                </a:solidFill>
              </a:rPr>
              <a:t>ýpis údajov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print</a:t>
            </a:r>
            <a:r>
              <a:rPr lang="en-US" b="1" dirty="0" smtClean="0">
                <a:solidFill>
                  <a:srgbClr val="7030A0"/>
                </a:solidFill>
              </a:rPr>
              <a:t>()</a:t>
            </a:r>
            <a:endParaRPr lang="sk-SK" b="1" dirty="0" smtClean="0">
              <a:solidFill>
                <a:srgbClr val="7030A0"/>
              </a:solidFill>
            </a:endParaRPr>
          </a:p>
          <a:p>
            <a:endParaRPr lang="en-US" b="1" dirty="0">
              <a:solidFill>
                <a:srgbClr val="7030A0"/>
              </a:solidFill>
            </a:endParaRPr>
          </a:p>
          <a:p>
            <a:r>
              <a:rPr lang="en-US" dirty="0" err="1"/>
              <a:t>uvidíme</a:t>
            </a:r>
            <a:r>
              <a:rPr lang="en-US" dirty="0"/>
              <a:t> </a:t>
            </a:r>
            <a:r>
              <a:rPr lang="en-US" dirty="0" err="1"/>
              <a:t>neskôr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je to </a:t>
            </a:r>
            <a:r>
              <a:rPr lang="en-US" dirty="0" err="1"/>
              <a:t>volanie</a:t>
            </a:r>
            <a:r>
              <a:rPr lang="en-US" dirty="0"/>
              <a:t> </a:t>
            </a:r>
            <a:r>
              <a:rPr lang="en-US" dirty="0" err="1"/>
              <a:t>špeciálnej</a:t>
            </a:r>
            <a:r>
              <a:rPr lang="en-US" dirty="0"/>
              <a:t> </a:t>
            </a:r>
            <a:r>
              <a:rPr lang="en-US" dirty="0" err="1"/>
              <a:t>funkcie</a:t>
            </a:r>
            <a:endParaRPr lang="en-US" dirty="0"/>
          </a:p>
          <a:p>
            <a:r>
              <a:rPr lang="en-US" dirty="0" err="1"/>
              <a:t>táto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 </a:t>
            </a:r>
            <a:r>
              <a:rPr lang="en-US" dirty="0" err="1"/>
              <a:t>vypisuje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výrazov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uvedené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zátvorkami</a:t>
            </a:r>
            <a:endParaRPr lang="en-US" dirty="0"/>
          </a:p>
          <a:p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výpise</a:t>
            </a:r>
            <a:r>
              <a:rPr lang="en-US" dirty="0"/>
              <a:t> </a:t>
            </a:r>
            <a:r>
              <a:rPr lang="en-US" dirty="0" err="1"/>
              <a:t>oddelené</a:t>
            </a:r>
            <a:r>
              <a:rPr lang="en-US" dirty="0"/>
              <a:t> </a:t>
            </a:r>
            <a:r>
              <a:rPr lang="en-US" dirty="0" err="1"/>
              <a:t>medzerami</a:t>
            </a:r>
            <a:endParaRPr lang="en-US" dirty="0"/>
          </a:p>
          <a:p>
            <a:r>
              <a:rPr lang="en-US" dirty="0"/>
              <a:t>print() 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parametrov</a:t>
            </a:r>
            <a:r>
              <a:rPr lang="en-US" dirty="0"/>
              <a:t> </a:t>
            </a:r>
            <a:r>
              <a:rPr lang="en-US" dirty="0" err="1"/>
              <a:t>spôsobí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zariadkovanie</a:t>
            </a:r>
            <a:r>
              <a:rPr lang="en-US" dirty="0"/>
              <a:t> </a:t>
            </a:r>
            <a:r>
              <a:rPr lang="en-US" dirty="0" err="1"/>
              <a:t>výpisu</a:t>
            </a:r>
            <a:r>
              <a:rPr lang="en-US" dirty="0"/>
              <a:t>,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en-US" dirty="0" err="1"/>
              <a:t>vloží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momentálne</a:t>
            </a:r>
            <a:r>
              <a:rPr lang="en-US" dirty="0"/>
              <a:t> </a:t>
            </a:r>
            <a:r>
              <a:rPr lang="en-US" dirty="0" err="1"/>
              <a:t>miesto</a:t>
            </a:r>
            <a:r>
              <a:rPr lang="en-US" dirty="0"/>
              <a:t> </a:t>
            </a:r>
            <a:r>
              <a:rPr lang="en-US" dirty="0" err="1"/>
              <a:t>prázdny</a:t>
            </a:r>
            <a:r>
              <a:rPr lang="en-US" dirty="0"/>
              <a:t> </a:t>
            </a:r>
            <a:r>
              <a:rPr lang="en-US" dirty="0" err="1"/>
              <a:t>riadok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žmurke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i in range(0, </a:t>
            </a:r>
            <a:r>
              <a:rPr lang="sk-SK" dirty="0" smtClean="0"/>
              <a:t>50</a:t>
            </a:r>
            <a:r>
              <a:rPr lang="en-US" dirty="0" smtClean="0"/>
              <a:t> </a:t>
            </a:r>
            <a:r>
              <a:rPr lang="en-US" dirty="0"/>
              <a:t>+ 1, </a:t>
            </a:r>
            <a:r>
              <a:rPr lang="sk-SK" dirty="0" smtClean="0"/>
              <a:t>2</a:t>
            </a:r>
            <a:r>
              <a:rPr lang="en-US" dirty="0" smtClean="0"/>
              <a:t>):</a:t>
            </a:r>
            <a:endParaRPr lang="en-US" dirty="0"/>
          </a:p>
          <a:p>
            <a:r>
              <a:rPr lang="en-US" dirty="0"/>
              <a:t>    print(i)</a:t>
            </a:r>
          </a:p>
          <a:p>
            <a:r>
              <a:rPr lang="en-US" dirty="0"/>
              <a:t>print("</a:t>
            </a:r>
            <a:r>
              <a:rPr lang="sr-Cyrl-RS" dirty="0"/>
              <a:t>Полазим!")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8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hviedza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n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>
                <a:solidFill>
                  <a:srgbClr val="007020"/>
                </a:solidFill>
              </a:rPr>
              <a:t>int</a:t>
            </a:r>
            <a:r>
              <a:rPr lang="en-US" dirty="0"/>
              <a:t>(</a:t>
            </a:r>
            <a:r>
              <a:rPr lang="en-US" dirty="0">
                <a:solidFill>
                  <a:srgbClr val="00702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4070A0"/>
                </a:solidFill>
              </a:rPr>
              <a:t>'</a:t>
            </a:r>
            <a:r>
              <a:rPr lang="en-US" dirty="0" err="1">
                <a:solidFill>
                  <a:srgbClr val="4070A0"/>
                </a:solidFill>
              </a:rPr>
              <a:t>zadaj</a:t>
            </a:r>
            <a:r>
              <a:rPr lang="en-US" dirty="0">
                <a:solidFill>
                  <a:srgbClr val="4070A0"/>
                </a:solidFill>
              </a:rPr>
              <a:t> n: '</a:t>
            </a:r>
            <a:r>
              <a:rPr lang="en-US" dirty="0"/>
              <a:t>)) </a:t>
            </a:r>
            <a:endParaRPr lang="sk-SK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rgbClr val="007020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i </a:t>
            </a:r>
            <a:r>
              <a:rPr lang="en-US" b="1" dirty="0">
                <a:solidFill>
                  <a:srgbClr val="007020"/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rgbClr val="007020"/>
                </a:solidFill>
              </a:rPr>
              <a:t>range</a:t>
            </a:r>
            <a:r>
              <a:rPr lang="en-US" dirty="0"/>
              <a:t>(</a:t>
            </a:r>
            <a:r>
              <a:rPr lang="en-US" dirty="0">
                <a:solidFill>
                  <a:srgbClr val="208050"/>
                </a:solidFill>
              </a:rPr>
              <a:t>1</a:t>
            </a:r>
            <a:r>
              <a:rPr lang="en-US" dirty="0"/>
              <a:t>, n</a:t>
            </a:r>
            <a:r>
              <a:rPr lang="en-US" dirty="0">
                <a:solidFill>
                  <a:srgbClr val="666666"/>
                </a:solidFill>
              </a:rPr>
              <a:t>+</a:t>
            </a:r>
            <a:r>
              <a:rPr lang="en-US" dirty="0">
                <a:solidFill>
                  <a:srgbClr val="208050"/>
                </a:solidFill>
              </a:rPr>
              <a:t>1</a:t>
            </a:r>
            <a:r>
              <a:rPr lang="en-US" dirty="0"/>
              <a:t>): </a:t>
            </a:r>
            <a:endParaRPr lang="sk-SK" dirty="0" smtClean="0"/>
          </a:p>
          <a:p>
            <a:pPr marL="411480" lvl="1" indent="0">
              <a:buNone/>
            </a:pPr>
            <a:r>
              <a:rPr lang="en-US" dirty="0" smtClean="0">
                <a:solidFill>
                  <a:srgbClr val="00702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4070A0"/>
                </a:solidFill>
              </a:rPr>
              <a:t>'*'</a:t>
            </a:r>
            <a:r>
              <a:rPr lang="en-US" dirty="0"/>
              <a:t> </a:t>
            </a:r>
            <a:r>
              <a:rPr lang="en-US" dirty="0">
                <a:solidFill>
                  <a:srgbClr val="666666"/>
                </a:solidFill>
              </a:rPr>
              <a:t>*</a:t>
            </a:r>
            <a:r>
              <a:rPr lang="en-US" dirty="0"/>
              <a:t> i</a:t>
            </a:r>
            <a:r>
              <a:rPr lang="en-US" dirty="0" smtClean="0"/>
              <a:t>)</a:t>
            </a:r>
            <a:endParaRPr lang="sk-SK" dirty="0" smtClean="0"/>
          </a:p>
          <a:p>
            <a:pPr marL="411480" lvl="1" indent="0">
              <a:buNone/>
            </a:pPr>
            <a:endParaRPr lang="sk-SK" dirty="0"/>
          </a:p>
          <a:p>
            <a:pPr marL="411480" lvl="1" indent="0">
              <a:buNone/>
            </a:pPr>
            <a:endParaRPr lang="sk-SK" dirty="0" smtClean="0"/>
          </a:p>
          <a:p>
            <a:pPr marL="411480" lvl="1" indent="0">
              <a:buNone/>
            </a:pPr>
            <a:endParaRPr lang="sk-SK" dirty="0"/>
          </a:p>
          <a:p>
            <a:r>
              <a:rPr lang="en-US" dirty="0" err="1">
                <a:solidFill>
                  <a:srgbClr val="00B050"/>
                </a:solidFill>
              </a:rPr>
              <a:t>zadaj</a:t>
            </a:r>
            <a:r>
              <a:rPr lang="en-US" dirty="0">
                <a:solidFill>
                  <a:srgbClr val="00B050"/>
                </a:solidFill>
              </a:rPr>
              <a:t> n: 5</a:t>
            </a:r>
          </a:p>
          <a:p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r>
              <a:rPr lang="en-US" dirty="0">
                <a:solidFill>
                  <a:srgbClr val="00B050"/>
                </a:solidFill>
              </a:rPr>
              <a:t>**</a:t>
            </a:r>
          </a:p>
          <a:p>
            <a:r>
              <a:rPr lang="en-US" dirty="0">
                <a:solidFill>
                  <a:srgbClr val="00B050"/>
                </a:solidFill>
              </a:rPr>
              <a:t>***</a:t>
            </a:r>
          </a:p>
          <a:p>
            <a:r>
              <a:rPr lang="en-US" dirty="0">
                <a:solidFill>
                  <a:srgbClr val="00B050"/>
                </a:solidFill>
              </a:rPr>
              <a:t>****</a:t>
            </a:r>
          </a:p>
          <a:p>
            <a:r>
              <a:rPr lang="en-US" dirty="0">
                <a:solidFill>
                  <a:srgbClr val="00B050"/>
                </a:solidFill>
              </a:rPr>
              <a:t>*****</a:t>
            </a:r>
          </a:p>
        </p:txBody>
      </p:sp>
    </p:spTree>
    <p:extLst>
      <p:ext uri="{BB962C8B-B14F-4D97-AF65-F5344CB8AC3E}">
        <p14:creationId xmlns:p14="http://schemas.microsoft.com/office/powerpoint/2010/main" val="198423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stromček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latin typeface="Consolas"/>
              </a:rPr>
              <a:t>n = </a:t>
            </a:r>
            <a:r>
              <a:rPr lang="en-US" dirty="0" err="1">
                <a:solidFill>
                  <a:srgbClr val="7030A0"/>
                </a:solidFill>
                <a:latin typeface="Consolas"/>
              </a:rPr>
              <a:t>int</a:t>
            </a:r>
            <a:r>
              <a:rPr lang="en-US" dirty="0">
                <a:latin typeface="Consolas"/>
              </a:rPr>
              <a:t>(input('</a:t>
            </a:r>
            <a:r>
              <a:rPr lang="en-US" dirty="0" err="1">
                <a:latin typeface="Consolas"/>
              </a:rPr>
              <a:t>zadaj</a:t>
            </a:r>
            <a:r>
              <a:rPr lang="en-US" dirty="0">
                <a:latin typeface="Consolas"/>
              </a:rPr>
              <a:t> n: '))</a:t>
            </a: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  <a:latin typeface="Consolas"/>
              </a:rPr>
              <a:t>for</a:t>
            </a:r>
            <a:r>
              <a:rPr lang="en-US" dirty="0">
                <a:latin typeface="Consolas"/>
              </a:rPr>
              <a:t> i </a:t>
            </a:r>
            <a:r>
              <a:rPr lang="en-US" dirty="0">
                <a:solidFill>
                  <a:srgbClr val="7030A0"/>
                </a:solidFill>
                <a:latin typeface="Consolas"/>
              </a:rPr>
              <a:t>in</a:t>
            </a:r>
            <a:r>
              <a:rPr lang="en-US" dirty="0">
                <a:latin typeface="Consolas"/>
              </a:rPr>
              <a:t> </a:t>
            </a:r>
            <a:r>
              <a:rPr lang="en-US" dirty="0">
                <a:solidFill>
                  <a:srgbClr val="92D050"/>
                </a:solidFill>
                <a:latin typeface="Consolas"/>
              </a:rPr>
              <a:t>range</a:t>
            </a:r>
            <a:r>
              <a:rPr lang="en-US" dirty="0">
                <a:latin typeface="Consolas"/>
              </a:rPr>
              <a:t>(n):</a:t>
            </a:r>
          </a:p>
          <a:p>
            <a:pPr marL="114300" indent="0">
              <a:buNone/>
            </a:pPr>
            <a:r>
              <a:rPr lang="en-US" dirty="0">
                <a:solidFill>
                  <a:srgbClr val="7030A0"/>
                </a:solidFill>
                <a:latin typeface="Consolas"/>
              </a:rPr>
              <a:t>print</a:t>
            </a:r>
            <a:r>
              <a:rPr lang="en-US" dirty="0">
                <a:latin typeface="Consolas"/>
              </a:rPr>
              <a:t>(' '*(n-i-1) + '*'*(2*i+1))</a:t>
            </a:r>
          </a:p>
          <a:p>
            <a:pPr marL="114300" indent="0">
              <a:buNone/>
            </a:pPr>
            <a:endParaRPr lang="sk-SK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endParaRPr lang="sk-SK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zadaj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n: 5</a:t>
            </a:r>
          </a:p>
          <a:p>
            <a:pPr marL="11430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 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 </a:t>
            </a:r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dirty="0">
                <a:solidFill>
                  <a:srgbClr val="00B050"/>
                </a:solidFill>
              </a:rPr>
              <a:t>***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*****</a:t>
            </a:r>
          </a:p>
          <a:p>
            <a:pPr marL="11430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*******</a:t>
            </a:r>
            <a:endParaRPr lang="sk-SK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*********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8593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/>
              <a:t>P</a:t>
            </a:r>
            <a:r>
              <a:rPr lang="en-US" dirty="0" err="1" smtClean="0"/>
              <a:t>odmienený</a:t>
            </a:r>
            <a:r>
              <a:rPr lang="en-US" dirty="0" smtClean="0"/>
              <a:t> </a:t>
            </a:r>
            <a:r>
              <a:rPr lang="en-US" dirty="0" err="1" smtClean="0"/>
              <a:t>príkaz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príkaz</a:t>
            </a:r>
            <a:r>
              <a:rPr lang="en-US" dirty="0"/>
              <a:t> </a:t>
            </a:r>
            <a:r>
              <a:rPr lang="en-US" dirty="0" err="1"/>
              <a:t>vetvenia</a:t>
            </a:r>
            <a:r>
              <a:rPr lang="en-US" dirty="0"/>
              <a:t>) </a:t>
            </a:r>
            <a:r>
              <a:rPr lang="en-US" b="1" dirty="0" smtClean="0">
                <a:solidFill>
                  <a:srgbClr val="7030A0"/>
                </a:solidFill>
              </a:rPr>
              <a:t>IF</a:t>
            </a:r>
            <a:r>
              <a:rPr lang="en-US" dirty="0" smtClean="0"/>
              <a:t>.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zápis</a:t>
            </a:r>
            <a:r>
              <a:rPr lang="en-US" dirty="0"/>
              <a:t> </a:t>
            </a:r>
            <a:r>
              <a:rPr lang="en-US" dirty="0" err="1"/>
              <a:t>vyzerá</a:t>
            </a:r>
            <a:r>
              <a:rPr lang="en-US" dirty="0"/>
              <a:t> </a:t>
            </a:r>
            <a:r>
              <a:rPr lang="en-US" dirty="0" err="1"/>
              <a:t>takto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>
                <a:solidFill>
                  <a:srgbClr val="7030A0"/>
                </a:solidFill>
              </a:rPr>
              <a:t>if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podmienka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                      </a:t>
            </a:r>
            <a:r>
              <a:rPr lang="en-US" sz="1600" i="1" dirty="0">
                <a:solidFill>
                  <a:srgbClr val="FFC000"/>
                </a:solidFill>
              </a:rPr>
              <a:t># </a:t>
            </a:r>
            <a:r>
              <a:rPr lang="en-US" sz="1600" i="1" dirty="0" err="1">
                <a:solidFill>
                  <a:srgbClr val="FFC000"/>
                </a:solidFill>
              </a:rPr>
              <a:t>ak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podmienka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platí</a:t>
            </a:r>
            <a:r>
              <a:rPr lang="en-US" sz="1600" i="1" dirty="0">
                <a:solidFill>
                  <a:srgbClr val="FFC000"/>
                </a:solidFill>
              </a:rPr>
              <a:t>, </a:t>
            </a:r>
            <a:r>
              <a:rPr lang="en-US" sz="1600" i="1" dirty="0" err="1">
                <a:solidFill>
                  <a:srgbClr val="FFC000"/>
                </a:solidFill>
              </a:rPr>
              <a:t>vykonaj</a:t>
            </a:r>
            <a:r>
              <a:rPr lang="en-US" sz="1600" i="1" dirty="0">
                <a:solidFill>
                  <a:srgbClr val="FFC000"/>
                </a:solidFill>
              </a:rPr>
              <a:t> 1. </a:t>
            </a:r>
            <a:r>
              <a:rPr lang="en-US" sz="1600" i="1" dirty="0" err="1">
                <a:solidFill>
                  <a:srgbClr val="FFC000"/>
                </a:solidFill>
              </a:rPr>
              <a:t>skupinu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príkazov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 smtClean="0"/>
              <a:t>	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prikaz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else</a:t>
            </a:r>
            <a:r>
              <a:rPr lang="en-US" dirty="0">
                <a:solidFill>
                  <a:srgbClr val="7030A0"/>
                </a:solidFill>
              </a:rPr>
              <a:t>:</a:t>
            </a:r>
            <a:r>
              <a:rPr lang="en-US" dirty="0"/>
              <a:t> </a:t>
            </a:r>
            <a:r>
              <a:rPr lang="en-US" dirty="0" smtClean="0"/>
              <a:t>                                     </a:t>
            </a:r>
            <a:r>
              <a:rPr lang="en-US" sz="1600" i="1" dirty="0" smtClean="0">
                <a:solidFill>
                  <a:srgbClr val="FFC000"/>
                </a:solidFill>
              </a:rPr>
              <a:t># </a:t>
            </a:r>
            <a:r>
              <a:rPr lang="en-US" sz="1600" i="1" dirty="0" err="1">
                <a:solidFill>
                  <a:srgbClr val="FFC000"/>
                </a:solidFill>
              </a:rPr>
              <a:t>ak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podmienka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neplatí</a:t>
            </a:r>
            <a:r>
              <a:rPr lang="en-US" sz="1600" i="1" dirty="0">
                <a:solidFill>
                  <a:srgbClr val="FFC000"/>
                </a:solidFill>
              </a:rPr>
              <a:t>, </a:t>
            </a:r>
            <a:r>
              <a:rPr lang="en-US" sz="1600" i="1" dirty="0" err="1">
                <a:solidFill>
                  <a:srgbClr val="FFC000"/>
                </a:solidFill>
              </a:rPr>
              <a:t>vykonaj</a:t>
            </a:r>
            <a:r>
              <a:rPr lang="en-US" sz="1600" i="1" dirty="0">
                <a:solidFill>
                  <a:srgbClr val="FFC000"/>
                </a:solidFill>
              </a:rPr>
              <a:t> 2. </a:t>
            </a:r>
            <a:r>
              <a:rPr lang="en-US" sz="1600" i="1" dirty="0" err="1">
                <a:solidFill>
                  <a:srgbClr val="FFC000"/>
                </a:solidFill>
              </a:rPr>
              <a:t>skupinu</a:t>
            </a:r>
            <a:r>
              <a:rPr lang="en-US" sz="1600" i="1" dirty="0">
                <a:solidFill>
                  <a:srgbClr val="FFC000"/>
                </a:solidFill>
              </a:rPr>
              <a:t> </a:t>
            </a:r>
            <a:r>
              <a:rPr lang="en-US" sz="1600" i="1" dirty="0" err="1">
                <a:solidFill>
                  <a:srgbClr val="FFC000"/>
                </a:solidFill>
              </a:rPr>
              <a:t>príkazov</a:t>
            </a:r>
            <a:r>
              <a:rPr lang="en-US" sz="1600" dirty="0">
                <a:solidFill>
                  <a:srgbClr val="FFC000"/>
                </a:solidFill>
              </a:rPr>
              <a:t> </a:t>
            </a:r>
            <a:endParaRPr lang="en-US" sz="1600" dirty="0" smtClean="0">
              <a:solidFill>
                <a:srgbClr val="FFC000"/>
              </a:solidFill>
            </a:endParaRP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prikaz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prikaz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programovaní</a:t>
            </a:r>
            <a:r>
              <a:rPr lang="en-US" dirty="0"/>
              <a:t> </a:t>
            </a:r>
            <a:r>
              <a:rPr lang="en-US" dirty="0" err="1"/>
              <a:t>často</a:t>
            </a:r>
            <a:r>
              <a:rPr lang="en-US" dirty="0"/>
              <a:t> </a:t>
            </a:r>
            <a:r>
              <a:rPr lang="en-US" dirty="0" err="1"/>
              <a:t>riešime</a:t>
            </a:r>
            <a:r>
              <a:rPr lang="en-US" dirty="0"/>
              <a:t> </a:t>
            </a:r>
            <a:r>
              <a:rPr lang="en-US" dirty="0" err="1"/>
              <a:t>situácie</a:t>
            </a:r>
            <a:r>
              <a:rPr lang="en-US" dirty="0"/>
              <a:t>, </a:t>
            </a:r>
            <a:r>
              <a:rPr lang="en-US" dirty="0" err="1"/>
              <a:t>keď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program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základe</a:t>
            </a:r>
            <a:r>
              <a:rPr lang="en-US" dirty="0"/>
              <a:t> </a:t>
            </a:r>
            <a:r>
              <a:rPr lang="en-US" dirty="0" err="1"/>
              <a:t>nejakej</a:t>
            </a:r>
            <a:r>
              <a:rPr lang="en-US" dirty="0"/>
              <a:t> </a:t>
            </a:r>
            <a:r>
              <a:rPr lang="en-US" dirty="0" err="1"/>
              <a:t>podmienky</a:t>
            </a:r>
            <a:r>
              <a:rPr lang="en-US" dirty="0"/>
              <a:t> </a:t>
            </a:r>
            <a:r>
              <a:rPr lang="en-US" dirty="0" err="1"/>
              <a:t>rozhodnúť</a:t>
            </a:r>
            <a:r>
              <a:rPr lang="en-US" dirty="0"/>
              <a:t> </a:t>
            </a:r>
            <a:r>
              <a:rPr lang="en-US" dirty="0" err="1"/>
              <a:t>medzi</a:t>
            </a:r>
            <a:r>
              <a:rPr lang="en-US" dirty="0"/>
              <a:t> </a:t>
            </a:r>
            <a:r>
              <a:rPr lang="en-US" dirty="0" err="1"/>
              <a:t>viacerými</a:t>
            </a:r>
            <a:r>
              <a:rPr lang="en-US" dirty="0"/>
              <a:t> </a:t>
            </a:r>
            <a:r>
              <a:rPr lang="en-US" dirty="0" err="1"/>
              <a:t>možnosťami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Podmienky</a:t>
            </a:r>
            <a:r>
              <a:rPr lang="sk-SK" dirty="0" smtClean="0">
                <a:solidFill>
                  <a:schemeClr val="bg1"/>
                </a:solidFill>
              </a:rPr>
              <a:t>  - </a:t>
            </a:r>
            <a:r>
              <a:rPr lang="en-US" dirty="0" smtClean="0">
                <a:solidFill>
                  <a:schemeClr val="bg1"/>
                </a:solidFill>
              </a:rPr>
              <a:t>IF / ELSE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858" y="4715122"/>
            <a:ext cx="54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Curved Connector 5"/>
          <p:cNvCxnSpPr/>
          <p:nvPr/>
        </p:nvCxnSpPr>
        <p:spPr>
          <a:xfrm flipV="1">
            <a:off x="395537" y="4221088"/>
            <a:ext cx="792087" cy="515495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Curved Connector 7"/>
          <p:cNvCxnSpPr/>
          <p:nvPr/>
        </p:nvCxnSpPr>
        <p:spPr>
          <a:xfrm flipV="1">
            <a:off x="395539" y="3140968"/>
            <a:ext cx="648069" cy="28803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3501008"/>
            <a:ext cx="54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473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/ 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body </a:t>
            </a:r>
            <a:r>
              <a:rPr lang="en-US" dirty="0">
                <a:solidFill>
                  <a:srgbClr val="666666"/>
                </a:solidFill>
              </a:rPr>
              <a:t>=</a:t>
            </a:r>
            <a:r>
              <a:rPr lang="en-US" dirty="0"/>
              <a:t> </a:t>
            </a:r>
            <a:r>
              <a:rPr lang="en-US" dirty="0" err="1">
                <a:solidFill>
                  <a:srgbClr val="007020"/>
                </a:solidFill>
              </a:rPr>
              <a:t>int</a:t>
            </a:r>
            <a:r>
              <a:rPr lang="en-US" dirty="0"/>
              <a:t>(</a:t>
            </a:r>
            <a:r>
              <a:rPr lang="en-US" dirty="0">
                <a:solidFill>
                  <a:srgbClr val="00702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4070A0"/>
                </a:solidFill>
              </a:rPr>
              <a:t>'</a:t>
            </a:r>
            <a:r>
              <a:rPr lang="en-US" dirty="0" err="1">
                <a:solidFill>
                  <a:srgbClr val="4070A0"/>
                </a:solidFill>
              </a:rPr>
              <a:t>Zadaj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získaný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počet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bodov</a:t>
            </a:r>
            <a:r>
              <a:rPr lang="en-US" dirty="0">
                <a:solidFill>
                  <a:srgbClr val="4070A0"/>
                </a:solidFill>
              </a:rPr>
              <a:t>: '</a:t>
            </a:r>
            <a:r>
              <a:rPr lang="en-US" dirty="0"/>
              <a:t>))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rgbClr val="00702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body </a:t>
            </a:r>
            <a:r>
              <a:rPr lang="en-US" dirty="0">
                <a:solidFill>
                  <a:srgbClr val="666666"/>
                </a:solidFill>
              </a:rPr>
              <a:t>&gt;=</a:t>
            </a:r>
            <a:r>
              <a:rPr lang="en-US" dirty="0"/>
              <a:t> </a:t>
            </a:r>
            <a:r>
              <a:rPr lang="en-US" dirty="0" smtClean="0">
                <a:solidFill>
                  <a:srgbClr val="208050"/>
                </a:solidFill>
              </a:rPr>
              <a:t>50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>
                <a:solidFill>
                  <a:srgbClr val="007020"/>
                </a:solidFill>
              </a:rPr>
              <a:t>	</a:t>
            </a:r>
            <a:r>
              <a:rPr lang="en-US" dirty="0" smtClean="0">
                <a:solidFill>
                  <a:srgbClr val="007020"/>
                </a:solidFill>
              </a:rPr>
              <a:t>print</a:t>
            </a:r>
            <a:r>
              <a:rPr lang="en-US" dirty="0" smtClean="0"/>
              <a:t>(body</a:t>
            </a:r>
            <a:r>
              <a:rPr lang="en-US" dirty="0"/>
              <a:t>, </a:t>
            </a:r>
            <a:r>
              <a:rPr lang="en-US" dirty="0">
                <a:solidFill>
                  <a:srgbClr val="4070A0"/>
                </a:solidFill>
              </a:rPr>
              <a:t>'</a:t>
            </a:r>
            <a:r>
              <a:rPr lang="en-US" dirty="0" err="1">
                <a:solidFill>
                  <a:srgbClr val="4070A0"/>
                </a:solidFill>
              </a:rPr>
              <a:t>bodov</a:t>
            </a:r>
            <a:r>
              <a:rPr lang="en-US" dirty="0">
                <a:solidFill>
                  <a:srgbClr val="4070A0"/>
                </a:solidFill>
              </a:rPr>
              <a:t> je </a:t>
            </a:r>
            <a:r>
              <a:rPr lang="en-US" dirty="0" err="1">
                <a:solidFill>
                  <a:srgbClr val="4070A0"/>
                </a:solidFill>
              </a:rPr>
              <a:t>dostačujúci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počet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na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známku</a:t>
            </a:r>
            <a:r>
              <a:rPr lang="en-US" dirty="0">
                <a:solidFill>
                  <a:srgbClr val="4070A0"/>
                </a:solidFill>
              </a:rPr>
              <a:t>'</a:t>
            </a:r>
            <a:r>
              <a:rPr lang="en-US" dirty="0"/>
              <a:t>) </a:t>
            </a:r>
            <a:endParaRPr lang="en-US" dirty="0" smtClean="0"/>
          </a:p>
          <a:p>
            <a:pPr marL="114300" indent="0">
              <a:buNone/>
            </a:pPr>
            <a:r>
              <a:rPr lang="en-US" b="1" dirty="0" smtClean="0">
                <a:solidFill>
                  <a:srgbClr val="007020"/>
                </a:solidFill>
              </a:rPr>
              <a:t>else</a:t>
            </a:r>
            <a:r>
              <a:rPr lang="en-US" dirty="0"/>
              <a:t>: </a:t>
            </a:r>
            <a:endParaRPr lang="en-US" dirty="0" smtClean="0"/>
          </a:p>
          <a:p>
            <a:pPr marL="114300" indent="0">
              <a:buNone/>
            </a:pPr>
            <a:r>
              <a:rPr lang="en-US" dirty="0">
                <a:solidFill>
                  <a:srgbClr val="007020"/>
                </a:solidFill>
              </a:rPr>
              <a:t>	</a:t>
            </a:r>
            <a:r>
              <a:rPr lang="en-US" dirty="0" smtClean="0">
                <a:solidFill>
                  <a:srgbClr val="007020"/>
                </a:solidFill>
              </a:rPr>
              <a:t>print</a:t>
            </a:r>
            <a:r>
              <a:rPr lang="en-US" dirty="0" smtClean="0"/>
              <a:t>(body</a:t>
            </a:r>
            <a:r>
              <a:rPr lang="en-US" dirty="0"/>
              <a:t>, </a:t>
            </a:r>
            <a:r>
              <a:rPr lang="en-US" dirty="0">
                <a:solidFill>
                  <a:srgbClr val="4070A0"/>
                </a:solidFill>
              </a:rPr>
              <a:t>'</a:t>
            </a:r>
            <a:r>
              <a:rPr lang="en-US" dirty="0" err="1">
                <a:solidFill>
                  <a:srgbClr val="4070A0"/>
                </a:solidFill>
              </a:rPr>
              <a:t>bodov</a:t>
            </a:r>
            <a:r>
              <a:rPr lang="en-US" dirty="0">
                <a:solidFill>
                  <a:srgbClr val="4070A0"/>
                </a:solidFill>
              </a:rPr>
              <a:t> je </a:t>
            </a:r>
            <a:r>
              <a:rPr lang="en-US" dirty="0" err="1">
                <a:solidFill>
                  <a:srgbClr val="4070A0"/>
                </a:solidFill>
              </a:rPr>
              <a:t>málo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na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získanie</a:t>
            </a:r>
            <a:r>
              <a:rPr lang="en-US" dirty="0">
                <a:solidFill>
                  <a:srgbClr val="4070A0"/>
                </a:solidFill>
              </a:rPr>
              <a:t> </a:t>
            </a:r>
            <a:r>
              <a:rPr lang="en-US" dirty="0" err="1">
                <a:solidFill>
                  <a:srgbClr val="4070A0"/>
                </a:solidFill>
              </a:rPr>
              <a:t>známky</a:t>
            </a:r>
            <a:r>
              <a:rPr lang="en-US" dirty="0" smtClean="0">
                <a:solidFill>
                  <a:srgbClr val="4070A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>
                <a:solidFill>
                  <a:srgbClr val="00B050"/>
                </a:solidFill>
              </a:rPr>
              <a:t>&gt;&gt;&gt;</a:t>
            </a:r>
            <a:r>
              <a:rPr lang="en-US" dirty="0" err="1">
                <a:solidFill>
                  <a:srgbClr val="00B050"/>
                </a:solidFill>
              </a:rPr>
              <a:t>Zadaj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získaný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počet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bodov</a:t>
            </a:r>
            <a:r>
              <a:rPr lang="en-US" dirty="0">
                <a:solidFill>
                  <a:srgbClr val="00B050"/>
                </a:solidFill>
              </a:rPr>
              <a:t>: 60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&gt;&gt;&gt;60 </a:t>
            </a:r>
            <a:r>
              <a:rPr lang="en-US" dirty="0" err="1">
                <a:solidFill>
                  <a:srgbClr val="00B050"/>
                </a:solidFill>
              </a:rPr>
              <a:t>bodov</a:t>
            </a:r>
            <a:r>
              <a:rPr lang="en-US" dirty="0">
                <a:solidFill>
                  <a:srgbClr val="00B050"/>
                </a:solidFill>
              </a:rPr>
              <a:t> je </a:t>
            </a:r>
            <a:r>
              <a:rPr lang="en-US" dirty="0" err="1">
                <a:solidFill>
                  <a:srgbClr val="00B050"/>
                </a:solidFill>
              </a:rPr>
              <a:t>dostačujúci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počet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na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známku</a:t>
            </a:r>
            <a:endParaRPr lang="en-US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&gt;&gt;&gt;</a:t>
            </a:r>
            <a:r>
              <a:rPr lang="en-US" dirty="0" err="1" smtClean="0">
                <a:solidFill>
                  <a:srgbClr val="FF0000"/>
                </a:solidFill>
              </a:rPr>
              <a:t>Zadaj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získaný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bodov</a:t>
            </a:r>
            <a:r>
              <a:rPr lang="en-US" dirty="0">
                <a:solidFill>
                  <a:srgbClr val="FF0000"/>
                </a:solidFill>
              </a:rPr>
              <a:t>: 45</a:t>
            </a:r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&gt;&gt;&gt;45 </a:t>
            </a:r>
            <a:r>
              <a:rPr lang="en-US" dirty="0" err="1">
                <a:solidFill>
                  <a:srgbClr val="FF0000"/>
                </a:solidFill>
              </a:rPr>
              <a:t>bodov</a:t>
            </a:r>
            <a:r>
              <a:rPr lang="en-US" dirty="0">
                <a:solidFill>
                  <a:srgbClr val="FF0000"/>
                </a:solidFill>
              </a:rPr>
              <a:t> je </a:t>
            </a:r>
            <a:r>
              <a:rPr lang="en-US" dirty="0" err="1">
                <a:solidFill>
                  <a:srgbClr val="FF0000"/>
                </a:solidFill>
              </a:rPr>
              <a:t>málo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získanie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známky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179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IF / ELSE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39989"/>
              </p:ext>
            </p:extLst>
          </p:nvPr>
        </p:nvGraphicFramePr>
        <p:xfrm>
          <a:off x="467543" y="1700808"/>
          <a:ext cx="7488834" cy="4968552"/>
        </p:xfrm>
        <a:graphic>
          <a:graphicData uri="http://schemas.openxmlformats.org/drawingml/2006/table">
            <a:tbl>
              <a:tblPr/>
              <a:tblGrid>
                <a:gridCol w="3744417"/>
                <a:gridCol w="3744417"/>
              </a:tblGrid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&lt; 90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je menšie ako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&lt;= 50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je menšie alebo rovné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== 50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rovná sa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!= 77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nerovná sa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&gt; 100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je väčšie ako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35075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body &gt;= 90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je väčšie alebo rovné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905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40 &lt; body &lt;= 50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je väčšie ako … a zároveň menšie alebo rovné …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79051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 &lt; b &lt; c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 je </a:t>
                      </a:r>
                      <a:r>
                        <a:rPr lang="en-US" dirty="0" err="1">
                          <a:effectLst/>
                        </a:rPr>
                        <a:t>menšie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ako</a:t>
                      </a:r>
                      <a:r>
                        <a:rPr lang="en-US" dirty="0">
                          <a:effectLst/>
                        </a:rPr>
                        <a:t> b a </a:t>
                      </a:r>
                      <a:r>
                        <a:rPr lang="en-US" dirty="0" err="1">
                          <a:effectLst/>
                        </a:rPr>
                        <a:t>zároveň</a:t>
                      </a:r>
                      <a:r>
                        <a:rPr lang="en-US" dirty="0">
                          <a:effectLst/>
                        </a:rPr>
                        <a:t> je b </a:t>
                      </a:r>
                      <a:r>
                        <a:rPr lang="en-US" dirty="0" err="1">
                          <a:effectLst/>
                        </a:rPr>
                        <a:t>menšie</a:t>
                      </a:r>
                      <a:r>
                        <a:rPr lang="en-US" dirty="0">
                          <a:effectLst/>
                        </a:rPr>
                        <a:t> </a:t>
                      </a:r>
                      <a:r>
                        <a:rPr lang="en-US" dirty="0" err="1">
                          <a:effectLst/>
                        </a:rPr>
                        <a:t>ako</a:t>
                      </a:r>
                      <a:r>
                        <a:rPr lang="en-US" dirty="0">
                          <a:effectLst/>
                        </a:rPr>
                        <a:t> c</a:t>
                      </a:r>
                    </a:p>
                  </a:txBody>
                  <a:tcPr marL="76200" marR="7620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09938" y="1246015"/>
            <a:ext cx="7200800" cy="261610"/>
          </a:xfrm>
          <a:prstGeom prst="rect">
            <a:avLst/>
          </a:prstGeom>
          <a:solidFill>
            <a:srgbClr val="F0F8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rgbClr val="2C3E50"/>
                </a:solidFill>
                <a:effectLst/>
                <a:latin typeface="Lato"/>
                <a:cs typeface="Arial" pitchFamily="34" charset="0"/>
              </a:rPr>
              <a:t>V Pythone môžeme zapisovať podmienky podobne, ako je to bežné v matematike: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680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>
                <a:latin typeface="Consolas"/>
              </a:rPr>
              <a:t>x = </a:t>
            </a:r>
            <a:r>
              <a:rPr lang="en-US" sz="1800" dirty="0" err="1">
                <a:solidFill>
                  <a:srgbClr val="00B050"/>
                </a:solidFill>
                <a:latin typeface="Consolas"/>
              </a:rPr>
              <a:t>int</a:t>
            </a:r>
            <a:r>
              <a:rPr lang="en-US" sz="1800" dirty="0">
                <a:latin typeface="Consolas"/>
              </a:rPr>
              <a:t>(input("</a:t>
            </a:r>
            <a:r>
              <a:rPr lang="en-US" sz="1800" dirty="0" err="1">
                <a:latin typeface="Consolas"/>
              </a:rPr>
              <a:t>Unesi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 err="1">
                <a:latin typeface="Consolas"/>
              </a:rPr>
              <a:t>broj</a:t>
            </a:r>
            <a:r>
              <a:rPr lang="en-US" sz="1800" dirty="0">
                <a:latin typeface="Consolas"/>
              </a:rPr>
              <a:t>:"))</a:t>
            </a:r>
          </a:p>
          <a:p>
            <a:pPr marL="114300" indent="0">
              <a:buNone/>
            </a:pPr>
            <a:r>
              <a:rPr lang="en-US" sz="1800" dirty="0">
                <a:latin typeface="Consolas"/>
              </a:rPr>
              <a:t/>
            </a:r>
            <a:br>
              <a:rPr lang="en-US" sz="1800" dirty="0">
                <a:latin typeface="Consolas"/>
              </a:rPr>
            </a:br>
            <a:r>
              <a:rPr lang="en-US" sz="1800" dirty="0">
                <a:solidFill>
                  <a:srgbClr val="0070C0"/>
                </a:solidFill>
                <a:latin typeface="Consolas"/>
              </a:rPr>
              <a:t>if</a:t>
            </a:r>
            <a:r>
              <a:rPr lang="en-US" sz="1800" dirty="0">
                <a:latin typeface="Consolas"/>
              </a:rPr>
              <a:t> x &gt; 0:</a:t>
            </a:r>
          </a:p>
          <a:p>
            <a:pPr marL="114300" indent="0">
              <a:buNone/>
            </a:pPr>
            <a:r>
              <a:rPr lang="en-US" sz="1800" dirty="0" err="1">
                <a:latin typeface="Consolas"/>
              </a:rPr>
              <a:t>pozitivan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/>
              </a:rPr>
              <a:t>= True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/>
              </a:rPr>
              <a:t>else:</a:t>
            </a:r>
          </a:p>
          <a:p>
            <a:pPr marL="114300" indent="0">
              <a:buNone/>
            </a:pPr>
            <a:r>
              <a:rPr lang="en-US" sz="1800" dirty="0" err="1">
                <a:latin typeface="Consolas"/>
              </a:rPr>
              <a:t>pozitivan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>
                <a:solidFill>
                  <a:srgbClr val="0070C0"/>
                </a:solidFill>
                <a:latin typeface="Consolas"/>
              </a:rPr>
              <a:t>= False</a:t>
            </a:r>
          </a:p>
          <a:p>
            <a:pPr marL="114300" indent="0">
              <a:buNone/>
            </a:pPr>
            <a:r>
              <a:rPr lang="en-US" sz="1800" dirty="0">
                <a:latin typeface="Consolas"/>
              </a:rPr>
              <a:t/>
            </a:r>
            <a:br>
              <a:rPr lang="en-US" sz="1800" dirty="0">
                <a:latin typeface="Consolas"/>
              </a:rPr>
            </a:br>
            <a:r>
              <a:rPr lang="en-US" sz="1800" dirty="0">
                <a:solidFill>
                  <a:srgbClr val="0070C0"/>
                </a:solidFill>
                <a:latin typeface="Consolas"/>
              </a:rPr>
              <a:t>if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 err="1">
                <a:latin typeface="Consolas"/>
              </a:rPr>
              <a:t>pozitivan</a:t>
            </a:r>
            <a:r>
              <a:rPr lang="en-US" sz="1800" dirty="0">
                <a:latin typeface="Consolas"/>
              </a:rPr>
              <a:t>:</a:t>
            </a:r>
          </a:p>
          <a:p>
            <a:pPr marL="114300" indent="0">
              <a:buNone/>
            </a:pPr>
            <a:r>
              <a:rPr lang="en-US" sz="1800" dirty="0">
                <a:latin typeface="Consolas"/>
              </a:rPr>
              <a:t>print("</a:t>
            </a:r>
            <a:r>
              <a:rPr lang="en-US" sz="1800" dirty="0" err="1">
                <a:latin typeface="Consolas"/>
              </a:rPr>
              <a:t>Uneti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 err="1">
                <a:latin typeface="Consolas"/>
              </a:rPr>
              <a:t>broj</a:t>
            </a:r>
            <a:r>
              <a:rPr lang="en-US" sz="1800" dirty="0">
                <a:latin typeface="Consolas"/>
              </a:rPr>
              <a:t> je </a:t>
            </a:r>
            <a:r>
              <a:rPr lang="en-US" sz="1800" dirty="0" err="1">
                <a:latin typeface="Consolas"/>
              </a:rPr>
              <a:t>pozitivan</a:t>
            </a:r>
            <a:r>
              <a:rPr lang="en-US" sz="1800" dirty="0">
                <a:latin typeface="Consolas"/>
              </a:rPr>
              <a:t>")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/>
              </a:rPr>
              <a:t>else:</a:t>
            </a:r>
          </a:p>
          <a:p>
            <a:pPr marL="114300" indent="0">
              <a:buNone/>
            </a:pPr>
            <a:r>
              <a:rPr lang="en-US" sz="1800" dirty="0">
                <a:latin typeface="Consolas"/>
              </a:rPr>
              <a:t>print("</a:t>
            </a:r>
            <a:r>
              <a:rPr lang="en-US" sz="1800" dirty="0" err="1">
                <a:latin typeface="Consolas"/>
              </a:rPr>
              <a:t>Uneti</a:t>
            </a:r>
            <a:r>
              <a:rPr lang="en-US" sz="1800" dirty="0">
                <a:latin typeface="Consolas"/>
              </a:rPr>
              <a:t> </a:t>
            </a:r>
            <a:r>
              <a:rPr lang="en-US" sz="1800" dirty="0" err="1">
                <a:latin typeface="Consolas"/>
              </a:rPr>
              <a:t>broj</a:t>
            </a:r>
            <a:r>
              <a:rPr lang="en-US" sz="1800" dirty="0">
                <a:latin typeface="Consolas"/>
              </a:rPr>
              <a:t> je </a:t>
            </a:r>
            <a:r>
              <a:rPr lang="en-US" sz="1800" dirty="0" err="1">
                <a:latin typeface="Consolas"/>
              </a:rPr>
              <a:t>negativan</a:t>
            </a:r>
            <a:r>
              <a:rPr lang="en-US" sz="1800" dirty="0" smtClean="0">
                <a:latin typeface="Consolas"/>
              </a:rPr>
              <a:t>")</a:t>
            </a:r>
            <a:endParaRPr lang="en-US" sz="1800" dirty="0"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067719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1800" dirty="0" err="1">
                <a:latin typeface="Consolas" pitchFamily="49" charset="0"/>
              </a:rPr>
              <a:t>temperatura</a:t>
            </a:r>
            <a:r>
              <a:rPr lang="en-US" sz="1800" dirty="0">
                <a:latin typeface="Consolas" pitchFamily="49" charset="0"/>
              </a:rPr>
              <a:t> = 15</a:t>
            </a:r>
          </a:p>
          <a:p>
            <a:pPr marL="114300" indent="0">
              <a:buNone/>
            </a:pPr>
            <a:endParaRPr lang="en-US" sz="1800" dirty="0">
              <a:latin typeface="Consolas" pitchFamily="49" charset="0"/>
            </a:endParaRPr>
          </a:p>
          <a:p>
            <a:pPr marL="11430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itchFamily="49" charset="0"/>
              </a:rPr>
              <a:t>if</a:t>
            </a:r>
            <a:r>
              <a:rPr lang="en-US" sz="1800" dirty="0">
                <a:latin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</a:rPr>
              <a:t>temperatura</a:t>
            </a:r>
            <a:r>
              <a:rPr lang="en-US" sz="1800" dirty="0">
                <a:latin typeface="Consolas" pitchFamily="49" charset="0"/>
              </a:rPr>
              <a:t> &lt; 0: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</a:rPr>
              <a:t>stanje</a:t>
            </a:r>
            <a:r>
              <a:rPr lang="en-US" sz="1800" dirty="0">
                <a:latin typeface="Consolas" pitchFamily="49" charset="0"/>
              </a:rPr>
              <a:t> = "</a:t>
            </a:r>
            <a:r>
              <a:rPr lang="en-US" sz="1800" dirty="0" err="1">
                <a:latin typeface="Consolas" pitchFamily="49" charset="0"/>
              </a:rPr>
              <a:t>čvrsto</a:t>
            </a:r>
            <a:r>
              <a:rPr lang="en-US" sz="1800" dirty="0">
                <a:latin typeface="Consolas" pitchFamily="49" charset="0"/>
              </a:rPr>
              <a:t>"</a:t>
            </a:r>
          </a:p>
          <a:p>
            <a:pPr marL="114300" indent="0">
              <a:buNone/>
            </a:pPr>
            <a:r>
              <a:rPr lang="en-US" sz="1800" dirty="0" err="1">
                <a:solidFill>
                  <a:srgbClr val="FF0000"/>
                </a:solidFill>
                <a:latin typeface="Consolas" pitchFamily="49" charset="0"/>
              </a:rPr>
              <a:t>elif</a:t>
            </a:r>
            <a:r>
              <a:rPr lang="en-US" sz="1800" dirty="0">
                <a:solidFill>
                  <a:srgbClr val="0070C0"/>
                </a:solidFill>
                <a:latin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</a:rPr>
              <a:t>temperatura</a:t>
            </a:r>
            <a:r>
              <a:rPr lang="en-US" sz="1800" dirty="0">
                <a:latin typeface="Consolas" pitchFamily="49" charset="0"/>
              </a:rPr>
              <a:t> &lt;= 100: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</a:rPr>
              <a:t>stanje</a:t>
            </a:r>
            <a:r>
              <a:rPr lang="en-US" sz="1800" dirty="0">
                <a:latin typeface="Consolas" pitchFamily="49" charset="0"/>
              </a:rPr>
              <a:t> = "</a:t>
            </a:r>
            <a:r>
              <a:rPr lang="en-US" sz="1800" dirty="0" err="1">
                <a:latin typeface="Consolas" pitchFamily="49" charset="0"/>
              </a:rPr>
              <a:t>tečno</a:t>
            </a:r>
            <a:r>
              <a:rPr lang="en-US" sz="1800" dirty="0">
                <a:latin typeface="Consolas" pitchFamily="49" charset="0"/>
              </a:rPr>
              <a:t>"</a:t>
            </a:r>
          </a:p>
          <a:p>
            <a:pPr marL="114300" indent="0">
              <a:buNone/>
            </a:pPr>
            <a:r>
              <a:rPr lang="en-US" sz="1800" dirty="0">
                <a:solidFill>
                  <a:srgbClr val="0070C0"/>
                </a:solidFill>
                <a:latin typeface="Consolas" pitchFamily="49" charset="0"/>
              </a:rPr>
              <a:t>else:</a:t>
            </a: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</a:rPr>
              <a:t>stanje</a:t>
            </a:r>
            <a:r>
              <a:rPr lang="en-US" sz="1800" dirty="0">
                <a:latin typeface="Consolas" pitchFamily="49" charset="0"/>
              </a:rPr>
              <a:t> = "</a:t>
            </a:r>
            <a:r>
              <a:rPr lang="en-US" sz="1800" dirty="0" err="1">
                <a:latin typeface="Consolas" pitchFamily="49" charset="0"/>
              </a:rPr>
              <a:t>gasovito</a:t>
            </a:r>
            <a:r>
              <a:rPr lang="en-US" sz="1800" dirty="0">
                <a:latin typeface="Consolas" pitchFamily="49" charset="0"/>
              </a:rPr>
              <a:t>"</a:t>
            </a:r>
          </a:p>
          <a:p>
            <a:pPr marL="114300" indent="0">
              <a:buNone/>
            </a:pPr>
            <a:endParaRPr lang="en-US" sz="1800" dirty="0">
              <a:latin typeface="Consolas" pitchFamily="49" charset="0"/>
            </a:endParaRPr>
          </a:p>
          <a:p>
            <a:pPr marL="114300" indent="0">
              <a:buNone/>
            </a:pPr>
            <a:r>
              <a:rPr lang="en-US" sz="1800" dirty="0">
                <a:latin typeface="Consolas" pitchFamily="49" charset="0"/>
              </a:rPr>
              <a:t>print(</a:t>
            </a:r>
            <a:r>
              <a:rPr lang="en-US" sz="1800" dirty="0" err="1">
                <a:latin typeface="Consolas" pitchFamily="49" charset="0"/>
              </a:rPr>
              <a:t>stanje</a:t>
            </a:r>
            <a:r>
              <a:rPr lang="en-US" sz="1800" dirty="0">
                <a:latin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4151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Kaladont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Consolas"/>
              </a:rPr>
              <a:t>print("</a:t>
            </a:r>
            <a:r>
              <a:rPr lang="en-US" dirty="0" err="1">
                <a:latin typeface="Consolas"/>
              </a:rPr>
              <a:t>Igra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Kaladont</a:t>
            </a:r>
            <a:r>
              <a:rPr lang="en-US" dirty="0">
                <a:latin typeface="Consolas"/>
              </a:rPr>
              <a:t> ver.1.0.")</a:t>
            </a:r>
          </a:p>
          <a:p>
            <a:r>
              <a:rPr lang="en-US" dirty="0">
                <a:latin typeface="Consolas"/>
              </a:rPr>
              <a:t>igrac1 = input("</a:t>
            </a:r>
            <a:r>
              <a:rPr lang="en-US" dirty="0" err="1">
                <a:latin typeface="Consolas"/>
              </a:rPr>
              <a:t>Igrac</a:t>
            </a:r>
            <a:r>
              <a:rPr lang="en-US" dirty="0">
                <a:latin typeface="Consolas"/>
              </a:rPr>
              <a:t> 1 </a:t>
            </a:r>
            <a:r>
              <a:rPr lang="en-US" dirty="0" err="1">
                <a:latin typeface="Consolas"/>
              </a:rPr>
              <a:t>ime</a:t>
            </a:r>
            <a:r>
              <a:rPr lang="en-US" dirty="0">
                <a:latin typeface="Consolas"/>
              </a:rPr>
              <a:t>: ")</a:t>
            </a:r>
          </a:p>
          <a:p>
            <a:r>
              <a:rPr lang="en-US" dirty="0">
                <a:latin typeface="Consolas"/>
              </a:rPr>
              <a:t>igrac2 = input("</a:t>
            </a:r>
            <a:r>
              <a:rPr lang="en-US" dirty="0" err="1">
                <a:latin typeface="Consolas"/>
              </a:rPr>
              <a:t>Igrac</a:t>
            </a:r>
            <a:r>
              <a:rPr lang="en-US" dirty="0">
                <a:latin typeface="Consolas"/>
              </a:rPr>
              <a:t> 2 </a:t>
            </a:r>
            <a:r>
              <a:rPr lang="en-US" dirty="0" err="1">
                <a:latin typeface="Consolas"/>
              </a:rPr>
              <a:t>ime</a:t>
            </a:r>
            <a:r>
              <a:rPr lang="en-US" dirty="0">
                <a:latin typeface="Consolas"/>
              </a:rPr>
              <a:t>: ")</a:t>
            </a:r>
          </a:p>
          <a:p>
            <a:r>
              <a:rPr lang="en-US" dirty="0">
                <a:latin typeface="Consolas"/>
              </a:rPr>
              <a:t>print("---------------------")</a:t>
            </a:r>
          </a:p>
          <a:p>
            <a:r>
              <a:rPr lang="en-US" dirty="0">
                <a:latin typeface="Consolas"/>
              </a:rPr>
              <a:t>print("</a:t>
            </a:r>
            <a:r>
              <a:rPr lang="en-US" dirty="0" err="1">
                <a:latin typeface="Consolas"/>
              </a:rPr>
              <a:t>Igra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počinje</a:t>
            </a:r>
            <a:r>
              <a:rPr lang="en-US" dirty="0">
                <a:latin typeface="Consolas"/>
              </a:rPr>
              <a:t>")</a:t>
            </a:r>
          </a:p>
          <a:p>
            <a:r>
              <a:rPr lang="en-US" dirty="0">
                <a:latin typeface="Consolas"/>
              </a:rPr>
              <a:t>print("---------------------")</a:t>
            </a:r>
          </a:p>
          <a:p>
            <a:r>
              <a:rPr lang="en-US" dirty="0">
                <a:latin typeface="Consolas"/>
              </a:rPr>
              <a:t>print(" ")</a:t>
            </a:r>
          </a:p>
          <a:p>
            <a:r>
              <a:rPr lang="en-US" dirty="0">
                <a:latin typeface="Consolas"/>
              </a:rPr>
              <a:t/>
            </a:r>
            <a:br>
              <a:rPr lang="en-US" dirty="0">
                <a:latin typeface="Consolas"/>
              </a:rPr>
            </a:br>
            <a:r>
              <a:rPr lang="en-US" dirty="0">
                <a:latin typeface="Consolas"/>
              </a:rPr>
              <a:t>print(igrac1)</a:t>
            </a:r>
          </a:p>
          <a:p>
            <a:r>
              <a:rPr lang="en-US" dirty="0">
                <a:latin typeface="Consolas"/>
              </a:rPr>
              <a:t>rec = input('</a:t>
            </a:r>
            <a:r>
              <a:rPr lang="en-US" dirty="0" err="1">
                <a:latin typeface="Consolas"/>
              </a:rPr>
              <a:t>zadaje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reč</a:t>
            </a:r>
            <a:r>
              <a:rPr lang="en-US" dirty="0">
                <a:latin typeface="Consolas"/>
              </a:rPr>
              <a:t>:')</a:t>
            </a:r>
          </a:p>
          <a:p>
            <a:r>
              <a:rPr lang="en-US" dirty="0" err="1">
                <a:latin typeface="Consolas"/>
              </a:rPr>
              <a:t>pozicija</a:t>
            </a:r>
            <a:r>
              <a:rPr lang="en-US" dirty="0">
                <a:latin typeface="Consolas"/>
              </a:rPr>
              <a:t> = rec[-2:]</a:t>
            </a:r>
          </a:p>
          <a:p>
            <a:r>
              <a:rPr lang="en-US" dirty="0">
                <a:latin typeface="Consolas"/>
              </a:rPr>
              <a:t>print(" ")</a:t>
            </a:r>
          </a:p>
          <a:p>
            <a:r>
              <a:rPr lang="en-US" dirty="0">
                <a:latin typeface="Consolas"/>
              </a:rPr>
              <a:t>for i in range(10):</a:t>
            </a:r>
          </a:p>
          <a:p>
            <a:r>
              <a:rPr lang="en-US" dirty="0">
                <a:latin typeface="Consolas"/>
              </a:rPr>
              <a:t>print(igrac2)</a:t>
            </a:r>
          </a:p>
          <a:p>
            <a:r>
              <a:rPr lang="en-US" dirty="0">
                <a:latin typeface="Consolas"/>
              </a:rPr>
              <a:t>print('</a:t>
            </a:r>
            <a:r>
              <a:rPr lang="en-US" dirty="0" err="1">
                <a:latin typeface="Consolas"/>
              </a:rPr>
              <a:t>počinje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sa</a:t>
            </a:r>
            <a:r>
              <a:rPr lang="en-US" dirty="0">
                <a:latin typeface="Consolas"/>
              </a:rPr>
              <a:t>: ' + </a:t>
            </a:r>
            <a:r>
              <a:rPr lang="en-US" dirty="0" err="1">
                <a:latin typeface="Consolas"/>
              </a:rPr>
              <a:t>pozicija</a:t>
            </a:r>
            <a:r>
              <a:rPr lang="en-US" dirty="0">
                <a:latin typeface="Consolas"/>
              </a:rPr>
              <a:t>)</a:t>
            </a:r>
          </a:p>
          <a:p>
            <a:r>
              <a:rPr lang="en-US" dirty="0">
                <a:latin typeface="Consolas"/>
              </a:rPr>
              <a:t>rec = input('</a:t>
            </a:r>
            <a:r>
              <a:rPr lang="en-US" dirty="0" err="1">
                <a:latin typeface="Consolas"/>
              </a:rPr>
              <a:t>zadaje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reč</a:t>
            </a:r>
            <a:r>
              <a:rPr lang="en-US" dirty="0">
                <a:latin typeface="Consolas"/>
              </a:rPr>
              <a:t>:')</a:t>
            </a:r>
          </a:p>
          <a:p>
            <a:r>
              <a:rPr lang="en-US" dirty="0">
                <a:latin typeface="Consolas"/>
              </a:rPr>
              <a:t>print(" ")</a:t>
            </a:r>
          </a:p>
          <a:p>
            <a:r>
              <a:rPr lang="en-US" dirty="0" err="1">
                <a:latin typeface="Consolas"/>
              </a:rPr>
              <a:t>pozicija</a:t>
            </a:r>
            <a:r>
              <a:rPr lang="en-US" dirty="0">
                <a:latin typeface="Consolas"/>
              </a:rPr>
              <a:t> = rec[-2:]</a:t>
            </a:r>
          </a:p>
          <a:p>
            <a:r>
              <a:rPr lang="en-US" dirty="0">
                <a:latin typeface="Consolas"/>
              </a:rPr>
              <a:t>print(igrac1)</a:t>
            </a:r>
          </a:p>
          <a:p>
            <a:r>
              <a:rPr lang="en-US" dirty="0">
                <a:latin typeface="Consolas"/>
              </a:rPr>
              <a:t>print('</a:t>
            </a:r>
            <a:r>
              <a:rPr lang="en-US" dirty="0" err="1">
                <a:latin typeface="Consolas"/>
              </a:rPr>
              <a:t>počinje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sa</a:t>
            </a:r>
            <a:r>
              <a:rPr lang="en-US" dirty="0">
                <a:latin typeface="Consolas"/>
              </a:rPr>
              <a:t>: ' + </a:t>
            </a:r>
            <a:r>
              <a:rPr lang="en-US" dirty="0" err="1">
                <a:latin typeface="Consolas"/>
              </a:rPr>
              <a:t>pozicija</a:t>
            </a:r>
            <a:r>
              <a:rPr lang="en-US" dirty="0">
                <a:latin typeface="Consolas"/>
              </a:rPr>
              <a:t>)</a:t>
            </a:r>
          </a:p>
          <a:p>
            <a:r>
              <a:rPr lang="en-US" dirty="0">
                <a:latin typeface="Consolas"/>
              </a:rPr>
              <a:t>rec = input('</a:t>
            </a:r>
            <a:r>
              <a:rPr lang="en-US" dirty="0" err="1">
                <a:latin typeface="Consolas"/>
              </a:rPr>
              <a:t>zadaje</a:t>
            </a:r>
            <a:r>
              <a:rPr lang="en-US" dirty="0">
                <a:latin typeface="Consolas"/>
              </a:rPr>
              <a:t> </a:t>
            </a:r>
            <a:r>
              <a:rPr lang="en-US" dirty="0" err="1">
                <a:latin typeface="Consolas"/>
              </a:rPr>
              <a:t>reč</a:t>
            </a:r>
            <a:r>
              <a:rPr lang="en-US" dirty="0">
                <a:latin typeface="Consolas"/>
              </a:rPr>
              <a:t>:')</a:t>
            </a:r>
          </a:p>
          <a:p>
            <a:r>
              <a:rPr lang="en-US" dirty="0" err="1">
                <a:latin typeface="Consolas"/>
              </a:rPr>
              <a:t>pozicija</a:t>
            </a:r>
            <a:r>
              <a:rPr lang="en-US" dirty="0">
                <a:latin typeface="Consolas"/>
              </a:rPr>
              <a:t> = rec[-2:]</a:t>
            </a:r>
          </a:p>
          <a:p>
            <a:r>
              <a:rPr lang="en-US" dirty="0">
                <a:latin typeface="Consolas"/>
              </a:rPr>
              <a:t>print(" ")</a:t>
            </a:r>
          </a:p>
          <a:p>
            <a:r>
              <a:rPr lang="en-US" dirty="0">
                <a:latin typeface="Consolas"/>
              </a:rPr>
              <a:t/>
            </a:r>
            <a:br>
              <a:rPr lang="en-US" dirty="0">
                <a:latin typeface="Consolas"/>
              </a:rPr>
            </a:br>
            <a:endParaRPr lang="en-US" dirty="0">
              <a:latin typeface="Consola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0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Výpis údajov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>
                <a:solidFill>
                  <a:srgbClr val="7030A0"/>
                </a:solidFill>
              </a:rPr>
              <a:t>print</a:t>
            </a:r>
            <a:r>
              <a:rPr lang="sk-SK" sz="2800" dirty="0" smtClean="0"/>
              <a:t>(„dobry den!“)</a:t>
            </a:r>
            <a:endParaRPr lang="en-US" sz="2800" dirty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&gt;&gt;&gt; </a:t>
            </a:r>
            <a:r>
              <a:rPr lang="en-US" sz="2800" dirty="0" err="1" smtClean="0">
                <a:solidFill>
                  <a:srgbClr val="00B050"/>
                </a:solidFill>
              </a:rPr>
              <a:t>dobry</a:t>
            </a:r>
            <a:r>
              <a:rPr lang="en-US" sz="2800" dirty="0" smtClean="0">
                <a:solidFill>
                  <a:srgbClr val="00B050"/>
                </a:solidFill>
              </a:rPr>
              <a:t> den</a:t>
            </a:r>
            <a:r>
              <a:rPr lang="sk-SK" sz="2800" dirty="0">
                <a:solidFill>
                  <a:srgbClr val="00B050"/>
                </a:solidFill>
              </a:rPr>
              <a:t>!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4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Výpis údajov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a=5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print</a:t>
            </a:r>
            <a:r>
              <a:rPr lang="en-US" sz="2800" dirty="0" smtClean="0"/>
              <a:t>(a)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&gt;&gt;&gt;5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841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Výpis údajov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a=5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print</a:t>
            </a:r>
            <a:r>
              <a:rPr lang="en-US" sz="2800" dirty="0" smtClean="0"/>
              <a:t>(“Zn</a:t>
            </a:r>
            <a:r>
              <a:rPr lang="sk-SK" sz="2800" dirty="0" smtClean="0"/>
              <a:t>ámka z Informatiky:</a:t>
            </a:r>
            <a:r>
              <a:rPr lang="en-US" sz="2800" dirty="0" smtClean="0"/>
              <a:t>”</a:t>
            </a:r>
            <a:r>
              <a:rPr lang="sk-SK" sz="2800" dirty="0" smtClean="0"/>
              <a:t> , </a:t>
            </a:r>
            <a:r>
              <a:rPr lang="en-US" sz="2800" dirty="0" smtClean="0"/>
              <a:t>a)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&gt;&gt;&gt;</a:t>
            </a:r>
            <a:r>
              <a:rPr lang="sk-SK" sz="2800" dirty="0" smtClean="0">
                <a:solidFill>
                  <a:srgbClr val="00B050"/>
                </a:solidFill>
              </a:rPr>
              <a:t>Známka z informatiky: </a:t>
            </a:r>
            <a:r>
              <a:rPr lang="en-US" sz="2800" dirty="0" smtClean="0">
                <a:solidFill>
                  <a:srgbClr val="00B050"/>
                </a:solidFill>
              </a:rPr>
              <a:t>5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631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Výpis údajov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</a:t>
            </a:r>
            <a:r>
              <a:rPr lang="sk-SK" sz="2800" dirty="0" smtClean="0"/>
              <a:t>=David</a:t>
            </a:r>
          </a:p>
          <a:p>
            <a:r>
              <a:rPr lang="sk-SK" sz="2800" dirty="0" smtClean="0">
                <a:solidFill>
                  <a:srgbClr val="7030A0"/>
                </a:solidFill>
              </a:rPr>
              <a:t>print</a:t>
            </a:r>
            <a:r>
              <a:rPr lang="sk-SK" sz="2800" dirty="0" smtClean="0"/>
              <a:t>(</a:t>
            </a:r>
            <a:r>
              <a:rPr lang="en-US" sz="2800" dirty="0" smtClean="0"/>
              <a:t>“</a:t>
            </a:r>
            <a:r>
              <a:rPr lang="en-US" sz="2800" dirty="0" err="1" smtClean="0"/>
              <a:t>Zdravo</a:t>
            </a:r>
            <a:r>
              <a:rPr lang="sk-SK" sz="2800" dirty="0" smtClean="0"/>
              <a:t>“</a:t>
            </a:r>
            <a:r>
              <a:rPr lang="en-US" sz="2800" dirty="0" smtClean="0"/>
              <a:t> , a , “</a:t>
            </a:r>
            <a:r>
              <a:rPr lang="en-US" sz="2800" dirty="0" err="1" smtClean="0"/>
              <a:t>ako</a:t>
            </a:r>
            <a:r>
              <a:rPr lang="en-US" sz="2800" dirty="0" smtClean="0"/>
              <a:t> </a:t>
            </a:r>
            <a:r>
              <a:rPr lang="en-US" sz="2800" dirty="0" err="1" smtClean="0"/>
              <a:t>sa</a:t>
            </a:r>
            <a:r>
              <a:rPr lang="en-US" sz="2800" dirty="0" smtClean="0"/>
              <a:t> mas?”</a:t>
            </a:r>
            <a:r>
              <a:rPr lang="sk-SK" sz="2800" dirty="0" smtClean="0"/>
              <a:t>)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&gt;&gt;&gt; </a:t>
            </a:r>
            <a:r>
              <a:rPr lang="en-US" sz="2800" dirty="0" err="1" smtClean="0">
                <a:solidFill>
                  <a:srgbClr val="00B050"/>
                </a:solidFill>
              </a:rPr>
              <a:t>Zdravo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David </a:t>
            </a:r>
            <a:r>
              <a:rPr lang="en-US" sz="2800" dirty="0" err="1" smtClean="0">
                <a:solidFill>
                  <a:srgbClr val="00B050"/>
                </a:solidFill>
              </a:rPr>
              <a:t>ako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sa</a:t>
            </a:r>
            <a:r>
              <a:rPr lang="en-US" sz="2800" dirty="0" smtClean="0">
                <a:solidFill>
                  <a:srgbClr val="00B050"/>
                </a:solidFill>
              </a:rPr>
              <a:t> mas?</a:t>
            </a:r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3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pPr algn="ctr"/>
            <a:r>
              <a:rPr lang="sk-SK" dirty="0" smtClean="0">
                <a:solidFill>
                  <a:schemeClr val="bg1"/>
                </a:solidFill>
              </a:rPr>
              <a:t>Vstup údajov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input</a:t>
            </a:r>
            <a:r>
              <a:rPr lang="en-US" b="1" dirty="0" smtClean="0">
                <a:solidFill>
                  <a:srgbClr val="7030A0"/>
                </a:solidFill>
              </a:rPr>
              <a:t>()</a:t>
            </a:r>
            <a:endParaRPr lang="sk-SK" b="1" dirty="0" smtClean="0">
              <a:solidFill>
                <a:srgbClr val="7030A0"/>
              </a:solidFill>
            </a:endParaRPr>
          </a:p>
          <a:p>
            <a:endParaRPr lang="en-US" b="1" dirty="0"/>
          </a:p>
          <a:p>
            <a:r>
              <a:rPr lang="en-US" dirty="0"/>
              <a:t>je </a:t>
            </a:r>
            <a:r>
              <a:rPr lang="en-US" dirty="0" err="1"/>
              <a:t>tiež</a:t>
            </a:r>
            <a:r>
              <a:rPr lang="en-US" dirty="0"/>
              <a:t> </a:t>
            </a:r>
            <a:r>
              <a:rPr lang="en-US" dirty="0" err="1"/>
              <a:t>funkcia</a:t>
            </a:r>
            <a:r>
              <a:rPr lang="en-US" dirty="0"/>
              <a:t>, </a:t>
            </a:r>
            <a:r>
              <a:rPr lang="en-US" dirty="0" err="1"/>
              <a:t>ktorá</a:t>
            </a:r>
            <a:r>
              <a:rPr lang="en-US" dirty="0"/>
              <a:t> </a:t>
            </a:r>
            <a:r>
              <a:rPr lang="en-US" dirty="0" err="1"/>
              <a:t>najprv</a:t>
            </a:r>
            <a:r>
              <a:rPr lang="en-US" dirty="0"/>
              <a:t> </a:t>
            </a:r>
            <a:r>
              <a:rPr lang="en-US" dirty="0" err="1"/>
              <a:t>vypíše</a:t>
            </a:r>
            <a:r>
              <a:rPr lang="en-US" dirty="0"/>
              <a:t> </a:t>
            </a:r>
            <a:r>
              <a:rPr lang="en-US" dirty="0" err="1"/>
              <a:t>zadaný</a:t>
            </a:r>
            <a:r>
              <a:rPr lang="en-US" dirty="0"/>
              <a:t> </a:t>
            </a:r>
            <a:r>
              <a:rPr lang="en-US" dirty="0" err="1"/>
              <a:t>znakový</a:t>
            </a:r>
            <a:r>
              <a:rPr lang="en-US" dirty="0"/>
              <a:t> </a:t>
            </a:r>
            <a:r>
              <a:rPr lang="en-US" dirty="0" err="1"/>
              <a:t>reťazec</a:t>
            </a:r>
            <a:r>
              <a:rPr lang="en-US" dirty="0"/>
              <a:t> (</a:t>
            </a:r>
            <a:r>
              <a:rPr lang="en-US" dirty="0" err="1"/>
              <a:t>ak</a:t>
            </a:r>
            <a:r>
              <a:rPr lang="en-US" dirty="0"/>
              <a:t> je </a:t>
            </a:r>
            <a:r>
              <a:rPr lang="en-US" dirty="0" err="1"/>
              <a:t>zadaný</a:t>
            </a:r>
            <a:r>
              <a:rPr lang="en-US" dirty="0"/>
              <a:t>) a </a:t>
            </a:r>
            <a:r>
              <a:rPr lang="en-US" dirty="0" err="1"/>
              <a:t>potom</a:t>
            </a:r>
            <a:r>
              <a:rPr lang="en-US" dirty="0"/>
              <a:t> </a:t>
            </a:r>
            <a:r>
              <a:rPr lang="en-US" dirty="0" err="1"/>
              <a:t>čaká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vstupný</a:t>
            </a:r>
            <a:r>
              <a:rPr lang="en-US" dirty="0"/>
              <a:t> </a:t>
            </a:r>
            <a:r>
              <a:rPr lang="en-US" dirty="0" err="1"/>
              <a:t>reťazec</a:t>
            </a:r>
            <a:r>
              <a:rPr lang="en-US" dirty="0"/>
              <a:t> </a:t>
            </a:r>
            <a:r>
              <a:rPr lang="en-US" dirty="0" err="1"/>
              <a:t>ukončený</a:t>
            </a:r>
            <a:r>
              <a:rPr lang="en-US" dirty="0"/>
              <a:t> ENTER</a:t>
            </a:r>
          </a:p>
          <a:p>
            <a:r>
              <a:rPr lang="en-US" dirty="0" err="1"/>
              <a:t>funkcia</a:t>
            </a:r>
            <a:r>
              <a:rPr lang="en-US" dirty="0"/>
              <a:t> </a:t>
            </a:r>
            <a:r>
              <a:rPr lang="en-US" dirty="0" err="1"/>
              <a:t>vráti</a:t>
            </a:r>
            <a:r>
              <a:rPr lang="en-US" dirty="0"/>
              <a:t> </a:t>
            </a:r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nami</a:t>
            </a:r>
            <a:r>
              <a:rPr lang="en-US" dirty="0"/>
              <a:t> </a:t>
            </a:r>
            <a:r>
              <a:rPr lang="en-US" dirty="0" err="1"/>
              <a:t>zadaný</a:t>
            </a:r>
            <a:r>
              <a:rPr lang="en-US" dirty="0"/>
              <a:t> </a:t>
            </a:r>
            <a:r>
              <a:rPr lang="en-US" dirty="0" err="1"/>
              <a:t>znakový</a:t>
            </a:r>
            <a:r>
              <a:rPr lang="en-US" dirty="0"/>
              <a:t> </a:t>
            </a:r>
            <a:r>
              <a:rPr lang="en-US" dirty="0" err="1"/>
              <a:t>reťazec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82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Vstup údajov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a=</a:t>
            </a:r>
            <a:r>
              <a:rPr lang="en-US" sz="2800" dirty="0" smtClean="0">
                <a:solidFill>
                  <a:srgbClr val="7030A0"/>
                </a:solidFill>
              </a:rPr>
              <a:t>input</a:t>
            </a:r>
            <a:r>
              <a:rPr lang="en-US" sz="2800" dirty="0" smtClean="0"/>
              <a:t>()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&gt;&gt;&gt; _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72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a=</a:t>
            </a:r>
            <a:r>
              <a:rPr lang="en-US" sz="2800" dirty="0" smtClean="0">
                <a:solidFill>
                  <a:srgbClr val="7030A0"/>
                </a:solidFill>
              </a:rPr>
              <a:t>input</a:t>
            </a:r>
            <a:r>
              <a:rPr lang="en-US" sz="2800" dirty="0" smtClean="0"/>
              <a:t>(“</a:t>
            </a:r>
            <a:r>
              <a:rPr lang="en-US" sz="2800" dirty="0" err="1" smtClean="0"/>
              <a:t>Zadaj</a:t>
            </a:r>
            <a:r>
              <a:rPr lang="en-US" sz="2800" dirty="0" smtClean="0"/>
              <a:t> </a:t>
            </a:r>
            <a:r>
              <a:rPr lang="en-US" sz="2800" dirty="0" err="1" smtClean="0"/>
              <a:t>meno</a:t>
            </a:r>
            <a:r>
              <a:rPr lang="en-US" sz="2800" dirty="0" smtClean="0"/>
              <a:t>:”)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00B050"/>
                </a:solidFill>
              </a:rPr>
              <a:t>&gt;&gt;&gt;</a:t>
            </a:r>
            <a:r>
              <a:rPr lang="en-US" sz="2800" dirty="0" err="1" smtClean="0">
                <a:solidFill>
                  <a:srgbClr val="00B050"/>
                </a:solidFill>
              </a:rPr>
              <a:t>Zadaj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meno</a:t>
            </a:r>
            <a:r>
              <a:rPr lang="en-US" sz="2800" dirty="0" smtClean="0">
                <a:solidFill>
                  <a:srgbClr val="00B050"/>
                </a:solidFill>
              </a:rPr>
              <a:t>: _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r>
              <a:rPr lang="sk-SK" dirty="0" smtClean="0"/>
              <a:t>Vstup údajov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34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447</TotalTime>
  <Words>674</Words>
  <Application>Microsoft Office PowerPoint</Application>
  <PresentationFormat>On-screen Show (4:3)</PresentationFormat>
  <Paragraphs>238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Adjacency</vt:lpstr>
      <vt:lpstr>Python</vt:lpstr>
      <vt:lpstr>Výpis údajov</vt:lpstr>
      <vt:lpstr>Výpis údajov</vt:lpstr>
      <vt:lpstr>Výpis údajov</vt:lpstr>
      <vt:lpstr>Výpis údajov</vt:lpstr>
      <vt:lpstr>Výpis údajov</vt:lpstr>
      <vt:lpstr>Vstup údajov</vt:lpstr>
      <vt:lpstr>Vstup údajov</vt:lpstr>
      <vt:lpstr>Vstup údajov</vt:lpstr>
      <vt:lpstr>Základné typy údajov</vt:lpstr>
      <vt:lpstr>Mená typov int, float a str zároveň súžia ako mená pretypovacích funkcií, ktoré dokážu z jedného typu vyrobiť hodnotu iného typu:</vt:lpstr>
      <vt:lpstr>Príklady:</vt:lpstr>
      <vt:lpstr>PowerPoint Presentation</vt:lpstr>
      <vt:lpstr>Program – rodný list </vt:lpstr>
      <vt:lpstr>Opakovanie  - FOR</vt:lpstr>
      <vt:lpstr>Príkaz FOR</vt:lpstr>
      <vt:lpstr>Priklad Pozdrav</vt:lpstr>
      <vt:lpstr>Opakovanie čísel</vt:lpstr>
      <vt:lpstr>Opakovanie stanovených čísel</vt:lpstr>
      <vt:lpstr>žmurke</vt:lpstr>
      <vt:lpstr>Príklad hviedza</vt:lpstr>
      <vt:lpstr>Príklad stromček</vt:lpstr>
      <vt:lpstr>Podmienky  - IF / ELSE</vt:lpstr>
      <vt:lpstr>IF / ELSE</vt:lpstr>
      <vt:lpstr>IF / ELSE</vt:lpstr>
      <vt:lpstr>PowerPoint Presentation</vt:lpstr>
      <vt:lpstr>PowerPoint Presentation</vt:lpstr>
      <vt:lpstr>Kaladont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Dell Mini</dc:creator>
  <cp:lastModifiedBy>Dell Mini</cp:lastModifiedBy>
  <cp:revision>22</cp:revision>
  <dcterms:created xsi:type="dcterms:W3CDTF">2021-03-18T16:02:14Z</dcterms:created>
  <dcterms:modified xsi:type="dcterms:W3CDTF">2022-02-07T18:25:51Z</dcterms:modified>
</cp:coreProperties>
</file>